
<file path=[Content_Types].xml><?xml version="1.0" encoding="utf-8"?>
<Types xmlns="http://schemas.openxmlformats.org/package/2006/content-types">
  <Default Extension="png" ContentType="image/png"/>
  <Default Extension="jpeg" ContentType="image/jpeg"/>
  <Default Extension="glb" ContentType="model/gltf.binary"/>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7"/>
  </p:notesMasterIdLst>
  <p:handoutMasterIdLst>
    <p:handoutMasterId r:id="rId38"/>
  </p:handoutMasterIdLst>
  <p:sldIdLst>
    <p:sldId id="256" r:id="rId3"/>
    <p:sldId id="264" r:id="rId4"/>
    <p:sldId id="302" r:id="rId5"/>
    <p:sldId id="422" r:id="rId6"/>
    <p:sldId id="369" r:id="rId7"/>
    <p:sldId id="394" r:id="rId8"/>
    <p:sldId id="416" r:id="rId9"/>
    <p:sldId id="419" r:id="rId10"/>
    <p:sldId id="420" r:id="rId11"/>
    <p:sldId id="409" r:id="rId12"/>
    <p:sldId id="385" r:id="rId13"/>
    <p:sldId id="386" r:id="rId14"/>
    <p:sldId id="399" r:id="rId15"/>
    <p:sldId id="383" r:id="rId16"/>
    <p:sldId id="375" r:id="rId17"/>
    <p:sldId id="387" r:id="rId18"/>
    <p:sldId id="395" r:id="rId19"/>
    <p:sldId id="410" r:id="rId20"/>
    <p:sldId id="411" r:id="rId21"/>
    <p:sldId id="412" r:id="rId22"/>
    <p:sldId id="414" r:id="rId23"/>
    <p:sldId id="398" r:id="rId24"/>
    <p:sldId id="392" r:id="rId25"/>
    <p:sldId id="393" r:id="rId26"/>
    <p:sldId id="423" r:id="rId27"/>
    <p:sldId id="415" r:id="rId28"/>
    <p:sldId id="417" r:id="rId29"/>
    <p:sldId id="408" r:id="rId30"/>
    <p:sldId id="405" r:id="rId31"/>
    <p:sldId id="406" r:id="rId32"/>
    <p:sldId id="372" r:id="rId33"/>
    <p:sldId id="407" r:id="rId34"/>
    <p:sldId id="421" r:id="rId35"/>
    <p:sldId id="418" r:id="rId36"/>
  </p:sldIdLst>
  <p:sldSz cx="9144000" cy="6858000" type="screen4x3"/>
  <p:notesSz cx="6797675" cy="992822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ytsai811@gmail.com" initials="c" lastIdx="1" clrIdx="0">
    <p:extLst>
      <p:ext uri="{19B8F6BF-5375-455C-9EA6-DF929625EA0E}">
        <p15:presenceInfo xmlns:p15="http://schemas.microsoft.com/office/powerpoint/2012/main" userId="6cd335c69ad82a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autoAdjust="0"/>
    <p:restoredTop sz="94145" autoAdjust="0"/>
  </p:normalViewPr>
  <p:slideViewPr>
    <p:cSldViewPr>
      <p:cViewPr varScale="1">
        <p:scale>
          <a:sx n="114" d="100"/>
          <a:sy n="114" d="100"/>
        </p:scale>
        <p:origin x="1506" y="108"/>
      </p:cViewPr>
      <p:guideLst>
        <p:guide orient="horz" pos="2160"/>
        <p:guide pos="2880"/>
      </p:guideLst>
    </p:cSldViewPr>
  </p:slideViewPr>
  <p:notesTextViewPr>
    <p:cViewPr>
      <p:scale>
        <a:sx n="3" d="2"/>
        <a:sy n="3" d="2"/>
      </p:scale>
      <p:origin x="0" y="0"/>
    </p:cViewPr>
  </p:notesTextViewPr>
  <p:notesViewPr>
    <p:cSldViewPr>
      <p:cViewPr varScale="1">
        <p:scale>
          <a:sx n="69" d="100"/>
          <a:sy n="69" d="100"/>
        </p:scale>
        <p:origin x="-2838" y="-10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0"/>
            <a:ext cx="2945659" cy="496412"/>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0444" y="0"/>
            <a:ext cx="2945659" cy="496412"/>
          </a:xfrm>
          <a:prstGeom prst="rect">
            <a:avLst/>
          </a:prstGeom>
        </p:spPr>
        <p:txBody>
          <a:bodyPr vert="horz" lIns="91440" tIns="45720" rIns="91440" bIns="45720" rtlCol="0"/>
          <a:lstStyle>
            <a:lvl1pPr algn="r">
              <a:defRPr sz="1200"/>
            </a:lvl1pPr>
          </a:lstStyle>
          <a:p>
            <a:fld id="{020E4C88-FC25-4847-9309-1E0359AD37D0}" type="datetimeFigureOut">
              <a:rPr lang="zh-TW" altLang="en-US" smtClean="0"/>
              <a:pPr/>
              <a:t>2020/7/1</a:t>
            </a:fld>
            <a:endParaRPr lang="zh-TW" altLang="en-US"/>
          </a:p>
        </p:txBody>
      </p:sp>
      <p:sp>
        <p:nvSpPr>
          <p:cNvPr id="4" name="頁尾版面配置區 3"/>
          <p:cNvSpPr>
            <a:spLocks noGrp="1"/>
          </p:cNvSpPr>
          <p:nvPr>
            <p:ph type="ftr" sz="quarter" idx="2"/>
          </p:nvPr>
        </p:nvSpPr>
        <p:spPr>
          <a:xfrm>
            <a:off x="1" y="9430091"/>
            <a:ext cx="2945659" cy="496412"/>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0444" y="9430091"/>
            <a:ext cx="2945659" cy="496412"/>
          </a:xfrm>
          <a:prstGeom prst="rect">
            <a:avLst/>
          </a:prstGeom>
        </p:spPr>
        <p:txBody>
          <a:bodyPr vert="horz" lIns="91440" tIns="45720" rIns="91440" bIns="45720" rtlCol="0" anchor="b"/>
          <a:lstStyle>
            <a:lvl1pPr algn="r">
              <a:defRPr sz="1200"/>
            </a:lvl1pPr>
          </a:lstStyle>
          <a:p>
            <a:fld id="{54A66025-9912-4910-AC8D-440663F07D74}" type="slidenum">
              <a:rPr lang="zh-TW" altLang="en-US" smtClean="0"/>
              <a:pPr/>
              <a:t>‹#›</a:t>
            </a:fld>
            <a:endParaRPr lang="zh-TW" altLang="en-US"/>
          </a:p>
        </p:txBody>
      </p:sp>
    </p:spTree>
    <p:extLst>
      <p:ext uri="{BB962C8B-B14F-4D97-AF65-F5344CB8AC3E}">
        <p14:creationId xmlns:p14="http://schemas.microsoft.com/office/powerpoint/2010/main" val="41640755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0"/>
            <a:ext cx="2945659" cy="496412"/>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0444" y="0"/>
            <a:ext cx="2945659" cy="496412"/>
          </a:xfrm>
          <a:prstGeom prst="rect">
            <a:avLst/>
          </a:prstGeom>
        </p:spPr>
        <p:txBody>
          <a:bodyPr vert="horz" lIns="91440" tIns="45720" rIns="91440" bIns="45720" rtlCol="0"/>
          <a:lstStyle>
            <a:lvl1pPr algn="r">
              <a:defRPr sz="1200"/>
            </a:lvl1pPr>
          </a:lstStyle>
          <a:p>
            <a:fld id="{B2FEADC0-F119-408D-B775-C4888FEEEE24}" type="datetimeFigureOut">
              <a:rPr lang="zh-TW" altLang="en-US" smtClean="0"/>
              <a:pPr/>
              <a:t>2020/6/30</a:t>
            </a:fld>
            <a:endParaRPr lang="zh-TW" altLang="en-US"/>
          </a:p>
        </p:txBody>
      </p:sp>
      <p:sp>
        <p:nvSpPr>
          <p:cNvPr id="4" name="投影片圖像版面配置區 3"/>
          <p:cNvSpPr>
            <a:spLocks noGrp="1" noRot="1" noChangeAspect="1"/>
          </p:cNvSpPr>
          <p:nvPr>
            <p:ph type="sldImg" idx="2"/>
          </p:nvPr>
        </p:nvSpPr>
        <p:spPr>
          <a:xfrm>
            <a:off x="919163" y="746125"/>
            <a:ext cx="4959350" cy="3721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768" y="4715908"/>
            <a:ext cx="5438140" cy="4467702"/>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1" y="9430091"/>
            <a:ext cx="2945659" cy="496412"/>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0444" y="9430091"/>
            <a:ext cx="2945659" cy="496412"/>
          </a:xfrm>
          <a:prstGeom prst="rect">
            <a:avLst/>
          </a:prstGeom>
        </p:spPr>
        <p:txBody>
          <a:bodyPr vert="horz" lIns="91440" tIns="45720" rIns="91440" bIns="45720" rtlCol="0" anchor="b"/>
          <a:lstStyle>
            <a:lvl1pPr algn="r">
              <a:defRPr sz="1200"/>
            </a:lvl1pPr>
          </a:lstStyle>
          <a:p>
            <a:fld id="{F7ECBD8A-0746-4D81-901A-274ADEB31B4C}" type="slidenum">
              <a:rPr lang="zh-TW" altLang="en-US" smtClean="0"/>
              <a:pPr/>
              <a:t>‹#›</a:t>
            </a:fld>
            <a:endParaRPr lang="zh-TW" altLang="en-US"/>
          </a:p>
        </p:txBody>
      </p:sp>
    </p:spTree>
    <p:extLst>
      <p:ext uri="{BB962C8B-B14F-4D97-AF65-F5344CB8AC3E}">
        <p14:creationId xmlns:p14="http://schemas.microsoft.com/office/powerpoint/2010/main" val="285494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F7ECBD8A-0746-4D81-901A-274ADEB31B4C}" type="slidenum">
              <a:rPr lang="zh-TW" altLang="en-US" smtClean="0"/>
              <a:pPr/>
              <a:t>1</a:t>
            </a:fld>
            <a:endParaRPr lang="zh-TW" altLang="en-US"/>
          </a:p>
        </p:txBody>
      </p:sp>
    </p:spTree>
    <p:extLst>
      <p:ext uri="{BB962C8B-B14F-4D97-AF65-F5344CB8AC3E}">
        <p14:creationId xmlns:p14="http://schemas.microsoft.com/office/powerpoint/2010/main" val="120328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Selection </a:t>
            </a:r>
            <a:r>
              <a:rPr lang="zh-TW" altLang="en-US" dirty="0"/>
              <a:t>排除不必要的解</a:t>
            </a:r>
            <a:endParaRPr lang="en-US" altLang="zh-TW" dirty="0"/>
          </a:p>
          <a:p>
            <a:r>
              <a:rPr lang="zh-TW" altLang="en-US" dirty="0"/>
              <a:t>選擇要進入下一輪的四個解</a:t>
            </a:r>
          </a:p>
        </p:txBody>
      </p:sp>
      <p:sp>
        <p:nvSpPr>
          <p:cNvPr id="4" name="投影片編號版面配置區 3"/>
          <p:cNvSpPr>
            <a:spLocks noGrp="1"/>
          </p:cNvSpPr>
          <p:nvPr>
            <p:ph type="sldNum" sz="quarter" idx="5"/>
          </p:nvPr>
        </p:nvSpPr>
        <p:spPr/>
        <p:txBody>
          <a:bodyPr/>
          <a:lstStyle/>
          <a:p>
            <a:fld id="{F7ECBD8A-0746-4D81-901A-274ADEB31B4C}" type="slidenum">
              <a:rPr lang="zh-TW" altLang="en-US" smtClean="0"/>
              <a:pPr/>
              <a:t>21</a:t>
            </a:fld>
            <a:endParaRPr lang="zh-TW" altLang="en-US"/>
          </a:p>
        </p:txBody>
      </p:sp>
    </p:spTree>
    <p:extLst>
      <p:ext uri="{BB962C8B-B14F-4D97-AF65-F5344CB8AC3E}">
        <p14:creationId xmlns:p14="http://schemas.microsoft.com/office/powerpoint/2010/main" val="2626989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密度估計：根據每一目標函式計算該點兩側的兩個點的平均距離，該值作為以最近鄰居作為頂點的長方體周長的估計（作為擁擠係數）</a:t>
            </a:r>
            <a:endParaRPr lang="zh-TW" altLang="en-US" dirty="0"/>
          </a:p>
        </p:txBody>
      </p:sp>
      <p:sp>
        <p:nvSpPr>
          <p:cNvPr id="4" name="投影片編號版面配置區 3"/>
          <p:cNvSpPr>
            <a:spLocks noGrp="1"/>
          </p:cNvSpPr>
          <p:nvPr>
            <p:ph type="sldNum" sz="quarter" idx="5"/>
          </p:nvPr>
        </p:nvSpPr>
        <p:spPr/>
        <p:txBody>
          <a:bodyPr/>
          <a:lstStyle/>
          <a:p>
            <a:fld id="{F7ECBD8A-0746-4D81-901A-274ADEB31B4C}" type="slidenum">
              <a:rPr lang="zh-TW" altLang="en-US" smtClean="0"/>
              <a:pPr/>
              <a:t>24</a:t>
            </a:fld>
            <a:endParaRPr lang="zh-TW" altLang="en-US"/>
          </a:p>
        </p:txBody>
      </p:sp>
    </p:spTree>
    <p:extLst>
      <p:ext uri="{BB962C8B-B14F-4D97-AF65-F5344CB8AC3E}">
        <p14:creationId xmlns:p14="http://schemas.microsoft.com/office/powerpoint/2010/main" val="2498097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7ECBD8A-0746-4D81-901A-274ADEB31B4C}" type="slidenum">
              <a:rPr lang="zh-TW" altLang="en-US" smtClean="0"/>
              <a:pPr/>
              <a:t>31</a:t>
            </a:fld>
            <a:endParaRPr lang="zh-TW" altLang="en-US"/>
          </a:p>
        </p:txBody>
      </p:sp>
    </p:spTree>
    <p:extLst>
      <p:ext uri="{BB962C8B-B14F-4D97-AF65-F5344CB8AC3E}">
        <p14:creationId xmlns:p14="http://schemas.microsoft.com/office/powerpoint/2010/main" val="2694743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7ECBD8A-0746-4D81-901A-274ADEB31B4C}" type="slidenum">
              <a:rPr lang="zh-TW" altLang="en-US" smtClean="0"/>
              <a:pPr/>
              <a:t>3</a:t>
            </a:fld>
            <a:endParaRPr lang="zh-TW" altLang="en-US"/>
          </a:p>
        </p:txBody>
      </p:sp>
    </p:spTree>
    <p:extLst>
      <p:ext uri="{BB962C8B-B14F-4D97-AF65-F5344CB8AC3E}">
        <p14:creationId xmlns:p14="http://schemas.microsoft.com/office/powerpoint/2010/main" val="3429002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7ECBD8A-0746-4D81-901A-274ADEB31B4C}" type="slidenum">
              <a:rPr lang="zh-TW" altLang="en-US" smtClean="0"/>
              <a:pPr/>
              <a:t>5</a:t>
            </a:fld>
            <a:endParaRPr lang="zh-TW" altLang="en-US"/>
          </a:p>
        </p:txBody>
      </p:sp>
    </p:spTree>
    <p:extLst>
      <p:ext uri="{BB962C8B-B14F-4D97-AF65-F5344CB8AC3E}">
        <p14:creationId xmlns:p14="http://schemas.microsoft.com/office/powerpoint/2010/main" val="1333242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7ECBD8A-0746-4D81-901A-274ADEB31B4C}" type="slidenum">
              <a:rPr lang="zh-TW" altLang="en-US" smtClean="0"/>
              <a:pPr/>
              <a:t>6</a:t>
            </a:fld>
            <a:endParaRPr lang="zh-TW" altLang="en-US"/>
          </a:p>
        </p:txBody>
      </p:sp>
    </p:spTree>
    <p:extLst>
      <p:ext uri="{BB962C8B-B14F-4D97-AF65-F5344CB8AC3E}">
        <p14:creationId xmlns:p14="http://schemas.microsoft.com/office/powerpoint/2010/main" val="125257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因為無線充點站有者充電距離的限制，並且價格也不便宜</a:t>
            </a:r>
            <a:endParaRPr lang="en-US" altLang="zh-TW" sz="1200" kern="1200" dirty="0">
              <a:solidFill>
                <a:schemeClr val="tx1"/>
              </a:solidFill>
              <a:effectLst/>
              <a:latin typeface="+mn-lt"/>
              <a:ea typeface="+mn-ea"/>
              <a:cs typeface="+mn-cs"/>
            </a:endParaRPr>
          </a:p>
          <a:p>
            <a:endParaRPr lang="zh-TW"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所以要如何用最少的充電站並且能夠滿足每個感測器的能量需求是本篇研究所要解決的重點</a:t>
            </a:r>
          </a:p>
          <a:p>
            <a:endParaRPr lang="zh-TW" altLang="en-US" dirty="0"/>
          </a:p>
        </p:txBody>
      </p:sp>
      <p:sp>
        <p:nvSpPr>
          <p:cNvPr id="4" name="投影片編號版面配置區 3"/>
          <p:cNvSpPr>
            <a:spLocks noGrp="1"/>
          </p:cNvSpPr>
          <p:nvPr>
            <p:ph type="sldNum" sz="quarter" idx="5"/>
          </p:nvPr>
        </p:nvSpPr>
        <p:spPr/>
        <p:txBody>
          <a:bodyPr/>
          <a:lstStyle/>
          <a:p>
            <a:fld id="{F7ECBD8A-0746-4D81-901A-274ADEB31B4C}" type="slidenum">
              <a:rPr lang="zh-TW" altLang="en-US" smtClean="0"/>
              <a:pPr/>
              <a:t>7</a:t>
            </a:fld>
            <a:endParaRPr lang="zh-TW" altLang="en-US"/>
          </a:p>
        </p:txBody>
      </p:sp>
    </p:spTree>
    <p:extLst>
      <p:ext uri="{BB962C8B-B14F-4D97-AF65-F5344CB8AC3E}">
        <p14:creationId xmlns:p14="http://schemas.microsoft.com/office/powerpoint/2010/main" val="2737066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7ECBD8A-0746-4D81-901A-274ADEB31B4C}" type="slidenum">
              <a:rPr lang="zh-TW" altLang="en-US" smtClean="0"/>
              <a:pPr/>
              <a:t>9</a:t>
            </a:fld>
            <a:endParaRPr lang="zh-TW" altLang="en-US"/>
          </a:p>
        </p:txBody>
      </p:sp>
    </p:spTree>
    <p:extLst>
      <p:ext uri="{BB962C8B-B14F-4D97-AF65-F5344CB8AC3E}">
        <p14:creationId xmlns:p14="http://schemas.microsoft.com/office/powerpoint/2010/main" val="3690367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7ECBD8A-0746-4D81-901A-274ADEB31B4C}" type="slidenum">
              <a:rPr lang="zh-TW" altLang="en-US" smtClean="0"/>
              <a:pPr/>
              <a:t>10</a:t>
            </a:fld>
            <a:endParaRPr lang="zh-TW" altLang="en-US"/>
          </a:p>
        </p:txBody>
      </p:sp>
    </p:spTree>
    <p:extLst>
      <p:ext uri="{BB962C8B-B14F-4D97-AF65-F5344CB8AC3E}">
        <p14:creationId xmlns:p14="http://schemas.microsoft.com/office/powerpoint/2010/main" val="4180565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7ECBD8A-0746-4D81-901A-274ADEB31B4C}" type="slidenum">
              <a:rPr lang="zh-TW" altLang="en-US" smtClean="0"/>
              <a:pPr/>
              <a:t>11</a:t>
            </a:fld>
            <a:endParaRPr lang="zh-TW" altLang="en-US"/>
          </a:p>
        </p:txBody>
      </p:sp>
    </p:spTree>
    <p:extLst>
      <p:ext uri="{BB962C8B-B14F-4D97-AF65-F5344CB8AC3E}">
        <p14:creationId xmlns:p14="http://schemas.microsoft.com/office/powerpoint/2010/main" val="2644042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7ECBD8A-0746-4D81-901A-274ADEB31B4C}" type="slidenum">
              <a:rPr lang="zh-TW" altLang="en-US" smtClean="0"/>
              <a:pPr/>
              <a:t>12</a:t>
            </a:fld>
            <a:endParaRPr lang="zh-TW" altLang="en-US"/>
          </a:p>
        </p:txBody>
      </p:sp>
    </p:spTree>
    <p:extLst>
      <p:ext uri="{BB962C8B-B14F-4D97-AF65-F5344CB8AC3E}">
        <p14:creationId xmlns:p14="http://schemas.microsoft.com/office/powerpoint/2010/main" val="3877841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dirty="0"/>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4" name="日期版面配置區 3"/>
          <p:cNvSpPr>
            <a:spLocks noGrp="1"/>
          </p:cNvSpPr>
          <p:nvPr>
            <p:ph type="dt" sz="half" idx="10"/>
          </p:nvPr>
        </p:nvSpPr>
        <p:spPr/>
        <p:txBody>
          <a:bodyPr/>
          <a:lstStyle/>
          <a:p>
            <a:fld id="{A50B8648-8C90-4941-AB27-877B94A875DE}" type="datetime1">
              <a:rPr lang="zh-TW" altLang="en-US" smtClean="0"/>
              <a:pPr/>
              <a:t>2020/6/30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85BFD01-35FC-4891-BB41-84A2BDBA0B11}" type="datetime1">
              <a:rPr lang="zh-TW" altLang="en-US" smtClean="0"/>
              <a:pPr/>
              <a:t>2020/6/30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864F0F83-B340-4626-8A10-345A9F9B25CB}" type="datetime1">
              <a:rPr lang="zh-TW" altLang="en-US" smtClean="0"/>
              <a:pPr/>
              <a:t>2020/6/30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9C7A5080-6012-4AAE-A39A-1E5A7EE48673}" type="datetimeFigureOut">
              <a:rPr lang="zh-TW" altLang="en-US" smtClean="0"/>
              <a:pPr/>
              <a:t>2020/6/30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EBD6A8E-B257-43CA-8A88-616F3ADBB2C1}" type="slidenum">
              <a:rPr lang="zh-TW" altLang="en-US" smtClean="0"/>
              <a:pPr/>
              <a:t>‹#›</a:t>
            </a:fld>
            <a:endParaRPr lang="zh-TW"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C7A5080-6012-4AAE-A39A-1E5A7EE48673}" type="datetimeFigureOut">
              <a:rPr lang="zh-TW" altLang="en-US" smtClean="0"/>
              <a:pPr/>
              <a:t>2020/6/30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EBD6A8E-B257-43CA-8A88-616F3ADBB2C1}" type="slidenum">
              <a:rPr lang="zh-TW" altLang="en-US" smtClean="0"/>
              <a:pPr/>
              <a:t>‹#›</a:t>
            </a:fld>
            <a:endParaRPr lang="zh-TW"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9C7A5080-6012-4AAE-A39A-1E5A7EE48673}" type="datetimeFigureOut">
              <a:rPr lang="zh-TW" altLang="en-US" smtClean="0"/>
              <a:pPr/>
              <a:t>2020/6/30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EBD6A8E-B257-43CA-8A88-616F3ADBB2C1}" type="slidenum">
              <a:rPr lang="zh-TW" altLang="en-US" smtClean="0"/>
              <a:pPr/>
              <a:t>‹#›</a:t>
            </a:fld>
            <a:endParaRPr lang="zh-TW"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9C7A5080-6012-4AAE-A39A-1E5A7EE48673}" type="datetimeFigureOut">
              <a:rPr lang="zh-TW" altLang="en-US" smtClean="0"/>
              <a:pPr/>
              <a:t>2020/6/30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EBD6A8E-B257-43CA-8A88-616F3ADBB2C1}" type="slidenum">
              <a:rPr lang="zh-TW" altLang="en-US" smtClean="0"/>
              <a:pPr/>
              <a:t>‹#›</a:t>
            </a:fld>
            <a:endParaRPr lang="zh-TW"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9C7A5080-6012-4AAE-A39A-1E5A7EE48673}" type="datetimeFigureOut">
              <a:rPr lang="zh-TW" altLang="en-US" smtClean="0"/>
              <a:pPr/>
              <a:t>2020/6/30</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AEBD6A8E-B257-43CA-8A88-616F3ADBB2C1}" type="slidenum">
              <a:rPr lang="zh-TW" altLang="en-US" smtClean="0"/>
              <a:pPr/>
              <a:t>‹#›</a:t>
            </a:fld>
            <a:endParaRPr lang="zh-TW"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9C7A5080-6012-4AAE-A39A-1E5A7EE48673}" type="datetimeFigureOut">
              <a:rPr lang="zh-TW" altLang="en-US" smtClean="0"/>
              <a:pPr/>
              <a:t>2020/6/30</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AEBD6A8E-B257-43CA-8A88-616F3ADBB2C1}" type="slidenum">
              <a:rPr lang="zh-TW" altLang="en-US" smtClean="0"/>
              <a:pPr/>
              <a:t>‹#›</a:t>
            </a:fld>
            <a:endParaRPr lang="zh-TW"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9C7A5080-6012-4AAE-A39A-1E5A7EE48673}" type="datetimeFigureOut">
              <a:rPr lang="zh-TW" altLang="en-US" smtClean="0"/>
              <a:pPr/>
              <a:t>2020/6/30</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AEBD6A8E-B257-43CA-8A88-616F3ADBB2C1}" type="slidenum">
              <a:rPr lang="zh-TW" altLang="en-US" smtClean="0"/>
              <a:pPr/>
              <a:t>‹#›</a:t>
            </a:fld>
            <a:endParaRPr lang="zh-TW"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9C7A5080-6012-4AAE-A39A-1E5A7EE48673}" type="datetimeFigureOut">
              <a:rPr lang="zh-TW" altLang="en-US" smtClean="0"/>
              <a:pPr/>
              <a:t>2020/6/30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EBD6A8E-B257-43CA-8A88-616F3ADBB2C1}"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defRPr sz="2800"/>
            </a:lvl1pPr>
            <a:lvl2pPr>
              <a:defRPr sz="2400"/>
            </a:lvl2pPr>
            <a:lvl3pPr>
              <a:defRPr sz="2000"/>
            </a:lvl3pPr>
            <a:lvl4pPr>
              <a:defRPr sz="1800"/>
            </a:lvl4pPr>
            <a:lvl5pPr>
              <a:defRPr sz="16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BBF42002-44B4-4B17-B9CA-5D2360FCFA40}" type="datetime1">
              <a:rPr lang="zh-TW" altLang="en-US" smtClean="0"/>
              <a:pPr/>
              <a:t>2020/6/30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9C7A5080-6012-4AAE-A39A-1E5A7EE48673}" type="datetimeFigureOut">
              <a:rPr lang="zh-TW" altLang="en-US" smtClean="0"/>
              <a:pPr/>
              <a:t>2020/6/30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EBD6A8E-B257-43CA-8A88-616F3ADBB2C1}" type="slidenum">
              <a:rPr lang="zh-TW" altLang="en-US" smtClean="0"/>
              <a:pPr/>
              <a:t>‹#›</a:t>
            </a:fld>
            <a:endParaRPr lang="zh-TW"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C7A5080-6012-4AAE-A39A-1E5A7EE48673}" type="datetimeFigureOut">
              <a:rPr lang="zh-TW" altLang="en-US" smtClean="0"/>
              <a:pPr/>
              <a:t>2020/6/30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EBD6A8E-B257-43CA-8A88-616F3ADBB2C1}" type="slidenum">
              <a:rPr lang="zh-TW" altLang="en-US" smtClean="0"/>
              <a:pPr/>
              <a:t>‹#›</a:t>
            </a:fld>
            <a:endParaRPr lang="zh-TW"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C7A5080-6012-4AAE-A39A-1E5A7EE48673}" type="datetimeFigureOut">
              <a:rPr lang="zh-TW" altLang="en-US" smtClean="0"/>
              <a:pPr/>
              <a:t>2020/6/30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EBD6A8E-B257-43CA-8A88-616F3ADBB2C1}"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07402D60-23A1-4473-9430-344E678452A9}" type="datetime1">
              <a:rPr lang="zh-TW" altLang="en-US" smtClean="0"/>
              <a:pPr/>
              <a:t>2020/6/30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4AAE46FB-8412-4C7D-8664-517765A2C738}" type="datetime1">
              <a:rPr lang="zh-TW" altLang="en-US" smtClean="0"/>
              <a:pPr/>
              <a:t>2020/6/30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51D301AC-35E4-4111-82FE-16ED92861A40}" type="datetime1">
              <a:rPr lang="zh-TW" altLang="en-US" smtClean="0"/>
              <a:pPr/>
              <a:t>2020/6/30</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D89B5F3E-34E6-49F3-8E71-E9FAE300D439}" type="datetime1">
              <a:rPr lang="zh-TW" altLang="en-US" smtClean="0"/>
              <a:pPr/>
              <a:t>2020/6/30</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C7229FA-3B49-4402-A619-67E4C83DE521}" type="datetime1">
              <a:rPr lang="zh-TW" altLang="en-US" smtClean="0"/>
              <a:pPr/>
              <a:t>2020/6/30</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51C5AD58-7ADD-4410-810C-9C1038C81760}" type="datetime1">
              <a:rPr lang="zh-TW" altLang="en-US" smtClean="0"/>
              <a:pPr/>
              <a:t>2020/6/30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CC36870A-8D60-4FE5-93BE-E84C049650CB}" type="datetime1">
              <a:rPr lang="zh-TW" altLang="en-US" smtClean="0"/>
              <a:pPr/>
              <a:t>2020/6/30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圖片 11" descr="motherpiece_logo.jpg"/>
          <p:cNvPicPr>
            <a:picLocks noChangeAspect="1"/>
          </p:cNvPicPr>
          <p:nvPr userDrawn="1"/>
        </p:nvPicPr>
        <p:blipFill>
          <a:blip r:embed="rId13" cstate="print"/>
          <a:stretch>
            <a:fillRect/>
          </a:stretch>
        </p:blipFill>
        <p:spPr>
          <a:xfrm>
            <a:off x="7629525" y="6238875"/>
            <a:ext cx="1514475" cy="619125"/>
          </a:xfrm>
          <a:prstGeom prst="rect">
            <a:avLst/>
          </a:prstGeom>
        </p:spPr>
      </p:pic>
      <p:pic>
        <p:nvPicPr>
          <p:cNvPr id="8" name="圖片 7" descr="2010-3-26 下午 03-54-40.png"/>
          <p:cNvPicPr>
            <a:picLocks noChangeAspect="1"/>
          </p:cNvPicPr>
          <p:nvPr userDrawn="1"/>
        </p:nvPicPr>
        <p:blipFill>
          <a:blip r:embed="rId14" cstate="print"/>
          <a:stretch>
            <a:fillRect/>
          </a:stretch>
        </p:blipFill>
        <p:spPr>
          <a:xfrm>
            <a:off x="0" y="0"/>
            <a:ext cx="1956015" cy="1785926"/>
          </a:xfrm>
          <a:prstGeom prst="rect">
            <a:avLst/>
          </a:prstGeom>
        </p:spPr>
      </p:pic>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5868144" y="6381328"/>
            <a:ext cx="2133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230A8DDF-5E52-4DCE-BBA4-9E36FE187AB6}" type="datetime1">
              <a:rPr lang="zh-TW" altLang="en-US" smtClean="0"/>
              <a:pPr/>
              <a:t>2020/6/30</a:t>
            </a:fld>
            <a:endParaRPr lang="zh-TW" altLang="en-US" dirty="0"/>
          </a:p>
        </p:txBody>
      </p:sp>
      <p:sp>
        <p:nvSpPr>
          <p:cNvPr id="5" name="頁尾版面配置區 4"/>
          <p:cNvSpPr>
            <a:spLocks noGrp="1"/>
          </p:cNvSpPr>
          <p:nvPr>
            <p:ph type="ftr" sz="quarter" idx="3"/>
          </p:nvPr>
        </p:nvSpPr>
        <p:spPr>
          <a:xfrm>
            <a:off x="2771800" y="638132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dirty="0"/>
          </a:p>
        </p:txBody>
      </p:sp>
      <p:sp>
        <p:nvSpPr>
          <p:cNvPr id="6" name="投影片編號版面配置區 5"/>
          <p:cNvSpPr>
            <a:spLocks noGrp="1"/>
          </p:cNvSpPr>
          <p:nvPr>
            <p:ph type="sldNum" sz="quarter" idx="4"/>
          </p:nvPr>
        </p:nvSpPr>
        <p:spPr>
          <a:xfrm>
            <a:off x="467544" y="6381328"/>
            <a:ext cx="2133600"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fld id="{73DA0BB7-265A-403C-9275-D587AB510EDC}" type="slidenum">
              <a:rPr lang="zh-TW" altLang="en-US" smtClean="0"/>
              <a:pPr/>
              <a:t>‹#›</a:t>
            </a:fld>
            <a:endParaRPr lang="zh-TW"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圖片 6" descr="2010-3-26 下午 03-54-40.png"/>
          <p:cNvPicPr>
            <a:picLocks noChangeAspect="1"/>
          </p:cNvPicPr>
          <p:nvPr userDrawn="1"/>
        </p:nvPicPr>
        <p:blipFill>
          <a:blip r:embed="rId13" cstate="print"/>
          <a:stretch>
            <a:fillRect/>
          </a:stretch>
        </p:blipFill>
        <p:spPr>
          <a:xfrm>
            <a:off x="0" y="0"/>
            <a:ext cx="1956014" cy="1785926"/>
          </a:xfrm>
          <a:prstGeom prst="rect">
            <a:avLst/>
          </a:prstGeom>
        </p:spPr>
      </p:pic>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7A5080-6012-4AAE-A39A-1E5A7EE48673}" type="datetimeFigureOut">
              <a:rPr lang="zh-TW" altLang="en-US" smtClean="0"/>
              <a:pPr/>
              <a:t>2020/6/30</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BD6A8E-B257-43CA-8A88-616F3ADBB2C1}"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17/06/relationships/model3d" Target="../media/model3d1.glb"/><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17/06/relationships/model3d" Target="../media/model3d2.glb"/><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1.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8.png"/><Relationship Id="rId21" Type="http://schemas.openxmlformats.org/officeDocument/2006/relationships/image" Target="../media/image45.png"/><Relationship Id="rId7" Type="http://schemas.openxmlformats.org/officeDocument/2006/relationships/image" Target="../media/image121.png"/><Relationship Id="rId12" Type="http://schemas.openxmlformats.org/officeDocument/2006/relationships/image" Target="../media/image24.png"/><Relationship Id="rId2" Type="http://schemas.openxmlformats.org/officeDocument/2006/relationships/image" Target="../media/image17.png"/><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6.png"/><Relationship Id="rId5" Type="http://schemas.openxmlformats.org/officeDocument/2006/relationships/image" Target="../media/image20.png"/><Relationship Id="rId15" Type="http://schemas.openxmlformats.org/officeDocument/2006/relationships/image" Target="../media/image27.png"/><Relationship Id="rId10" Type="http://schemas.openxmlformats.org/officeDocument/2006/relationships/image" Target="../media/image1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26.png"/><Relationship Id="rId22"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10.png"/><Relationship Id="rId7" Type="http://schemas.openxmlformats.org/officeDocument/2006/relationships/image" Target="../media/image1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30.png"/><Relationship Id="rId10" Type="http://schemas.openxmlformats.org/officeDocument/2006/relationships/image" Target="../media/image190.png"/><Relationship Id="rId4" Type="http://schemas.openxmlformats.org/officeDocument/2006/relationships/image" Target="../media/image120.png"/><Relationship Id="rId9" Type="http://schemas.openxmlformats.org/officeDocument/2006/relationships/image" Target="../media/image1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powercastco.com/products/powerspot/"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79512" y="1556792"/>
            <a:ext cx="8784976" cy="2448272"/>
          </a:xfrm>
        </p:spPr>
        <p:txBody>
          <a:bodyPr>
            <a:noAutofit/>
          </a:bodyPr>
          <a:lstStyle/>
          <a:p>
            <a:r>
              <a:rPr lang="en-US" altLang="zh-TW" sz="3200" dirty="0">
                <a:latin typeface="Times New Roman" panose="02020603050405020304" pitchFamily="18" charset="0"/>
                <a:cs typeface="Times New Roman" panose="02020603050405020304" pitchFamily="18" charset="0"/>
              </a:rPr>
              <a:t>Using Non-dominated Sorting Genetic Algorithm-II for Charging Station Deployment in Wireless Rechargeable Sensor Networks</a:t>
            </a:r>
            <a:endParaRPr lang="zh-TW" altLang="zh-TW" sz="3200" dirty="0">
              <a:latin typeface="Times New Roman" panose="02020603050405020304" pitchFamily="18" charset="0"/>
              <a:cs typeface="Times New Roman" panose="02020603050405020304" pitchFamily="18" charset="0"/>
            </a:endParaRPr>
          </a:p>
        </p:txBody>
      </p:sp>
      <p:sp>
        <p:nvSpPr>
          <p:cNvPr id="3" name="副標題 2"/>
          <p:cNvSpPr>
            <a:spLocks noGrp="1"/>
          </p:cNvSpPr>
          <p:nvPr>
            <p:ph type="subTitle" idx="1"/>
          </p:nvPr>
        </p:nvSpPr>
        <p:spPr>
          <a:xfrm>
            <a:off x="3023828" y="4567880"/>
            <a:ext cx="3096344" cy="1813448"/>
          </a:xfrm>
        </p:spPr>
        <p:txBody>
          <a:bodyPr>
            <a:normAutofit/>
          </a:bodyPr>
          <a:lstStyle/>
          <a:p>
            <a:r>
              <a:rPr lang="zh-TW" altLang="en-US" sz="2000" dirty="0">
                <a:solidFill>
                  <a:schemeClr val="bg1">
                    <a:lumMod val="50000"/>
                  </a:schemeClr>
                </a:solidFill>
                <a:latin typeface="標楷體" panose="03000509000000000000" pitchFamily="65" charset="-120"/>
                <a:ea typeface="標楷體" panose="03000509000000000000" pitchFamily="65" charset="-120"/>
              </a:rPr>
              <a:t>口試日期</a:t>
            </a:r>
            <a:r>
              <a:rPr lang="en-US" altLang="zh-TW" sz="2000" dirty="0">
                <a:solidFill>
                  <a:schemeClr val="bg1">
                    <a:lumMod val="50000"/>
                  </a:schemeClr>
                </a:solidFill>
                <a:latin typeface="標楷體" panose="03000509000000000000" pitchFamily="65" charset="-120"/>
                <a:ea typeface="標楷體" panose="03000509000000000000" pitchFamily="65" charset="-120"/>
              </a:rPr>
              <a:t>:</a:t>
            </a:r>
            <a:r>
              <a:rPr lang="zh-TW" altLang="en-US" sz="2000" dirty="0">
                <a:solidFill>
                  <a:schemeClr val="bg1">
                    <a:lumMod val="50000"/>
                  </a:schemeClr>
                </a:solidFill>
                <a:latin typeface="標楷體" panose="03000509000000000000" pitchFamily="65" charset="-120"/>
                <a:ea typeface="標楷體" panose="03000509000000000000" pitchFamily="65" charset="-120"/>
              </a:rPr>
              <a:t> </a:t>
            </a:r>
            <a:r>
              <a:rPr lang="en-US" altLang="zh-TW" sz="2000" dirty="0">
                <a:solidFill>
                  <a:schemeClr val="bg1">
                    <a:lumMod val="50000"/>
                  </a:schemeClr>
                </a:solidFill>
                <a:latin typeface="標楷體" panose="03000509000000000000" pitchFamily="65" charset="-120"/>
                <a:ea typeface="標楷體" panose="03000509000000000000" pitchFamily="65" charset="-120"/>
              </a:rPr>
              <a:t>7/01</a:t>
            </a:r>
          </a:p>
          <a:p>
            <a:r>
              <a:rPr lang="zh-TW" altLang="en-US" sz="2000" dirty="0">
                <a:solidFill>
                  <a:schemeClr val="bg1">
                    <a:lumMod val="50000"/>
                  </a:schemeClr>
                </a:solidFill>
                <a:latin typeface="標楷體" panose="03000509000000000000" pitchFamily="65" charset="-120"/>
                <a:ea typeface="標楷體" panose="03000509000000000000" pitchFamily="65" charset="-120"/>
              </a:rPr>
              <a:t>報告者</a:t>
            </a:r>
            <a:r>
              <a:rPr lang="en-US" altLang="zh-TW" sz="2000" dirty="0">
                <a:solidFill>
                  <a:schemeClr val="bg1">
                    <a:lumMod val="50000"/>
                  </a:schemeClr>
                </a:solidFill>
                <a:latin typeface="標楷體" panose="03000509000000000000" pitchFamily="65" charset="-120"/>
                <a:ea typeface="標楷體" panose="03000509000000000000" pitchFamily="65" charset="-120"/>
              </a:rPr>
              <a:t>:</a:t>
            </a:r>
            <a:r>
              <a:rPr lang="zh-TW" altLang="en-US" sz="2000" dirty="0">
                <a:solidFill>
                  <a:schemeClr val="bg1">
                    <a:lumMod val="50000"/>
                  </a:schemeClr>
                </a:solidFill>
                <a:latin typeface="標楷體" panose="03000509000000000000" pitchFamily="65" charset="-120"/>
                <a:ea typeface="標楷體" panose="03000509000000000000" pitchFamily="65" charset="-120"/>
              </a:rPr>
              <a:t> 胡翔崳</a:t>
            </a:r>
            <a:endParaRPr lang="en-US" altLang="zh-TW" sz="2000" dirty="0">
              <a:solidFill>
                <a:schemeClr val="bg1">
                  <a:lumMod val="50000"/>
                </a:schemeClr>
              </a:solidFill>
              <a:latin typeface="標楷體" panose="03000509000000000000" pitchFamily="65" charset="-120"/>
              <a:ea typeface="標楷體" panose="03000509000000000000" pitchFamily="65" charset="-120"/>
            </a:endParaRPr>
          </a:p>
          <a:p>
            <a:r>
              <a:rPr lang="zh-TW" altLang="en-US" sz="2000" dirty="0">
                <a:solidFill>
                  <a:schemeClr val="bg1">
                    <a:lumMod val="50000"/>
                  </a:schemeClr>
                </a:solidFill>
                <a:latin typeface="標楷體" panose="03000509000000000000" pitchFamily="65" charset="-120"/>
                <a:ea typeface="標楷體" panose="03000509000000000000" pitchFamily="65" charset="-120"/>
              </a:rPr>
              <a:t>指導教授</a:t>
            </a:r>
            <a:r>
              <a:rPr lang="en-US" altLang="zh-TW" sz="2000" dirty="0">
                <a:solidFill>
                  <a:schemeClr val="bg1">
                    <a:lumMod val="50000"/>
                  </a:schemeClr>
                </a:solidFill>
                <a:latin typeface="標楷體" panose="03000509000000000000" pitchFamily="65" charset="-120"/>
                <a:ea typeface="標楷體" panose="03000509000000000000" pitchFamily="65" charset="-120"/>
              </a:rPr>
              <a:t>:</a:t>
            </a:r>
            <a:r>
              <a:rPr lang="zh-TW" altLang="en-US" sz="2000" dirty="0">
                <a:solidFill>
                  <a:schemeClr val="bg1">
                    <a:lumMod val="50000"/>
                  </a:schemeClr>
                </a:solidFill>
                <a:latin typeface="標楷體" panose="03000509000000000000" pitchFamily="65" charset="-120"/>
                <a:ea typeface="標楷體" panose="03000509000000000000" pitchFamily="65" charset="-120"/>
              </a:rPr>
              <a:t> 高勝助</a:t>
            </a:r>
            <a:endParaRPr lang="en-US" altLang="zh-TW" sz="2000" dirty="0">
              <a:solidFill>
                <a:schemeClr val="bg1">
                  <a:lumMod val="50000"/>
                </a:schemeClr>
              </a:solidFill>
              <a:latin typeface="標楷體" panose="03000509000000000000" pitchFamily="65" charset="-120"/>
              <a:ea typeface="標楷體" panose="03000509000000000000" pitchFamily="65" charset="-120"/>
            </a:endParaRPr>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1</a:t>
            </a:fld>
            <a:endParaRPr lang="zh-TW" altLang="en-US"/>
          </a:p>
        </p:txBody>
      </p:sp>
      <p:sp>
        <p:nvSpPr>
          <p:cNvPr id="4" name="文字方塊 3">
            <a:extLst>
              <a:ext uri="{FF2B5EF4-FFF2-40B4-BE49-F238E27FC236}">
                <a16:creationId xmlns:a16="http://schemas.microsoft.com/office/drawing/2014/main" id="{94F1D9A7-2992-4462-A8C6-EA2AD5EED578}"/>
              </a:ext>
            </a:extLst>
          </p:cNvPr>
          <p:cNvSpPr txBox="1"/>
          <p:nvPr/>
        </p:nvSpPr>
        <p:spPr>
          <a:xfrm>
            <a:off x="467544" y="3743454"/>
            <a:ext cx="8307082" cy="523220"/>
          </a:xfrm>
          <a:prstGeom prst="rect">
            <a:avLst/>
          </a:prstGeom>
          <a:noFill/>
        </p:spPr>
        <p:txBody>
          <a:bodyPr wrap="none" rtlCol="0">
            <a:spAutoFit/>
          </a:bodyPr>
          <a:lstStyle/>
          <a:p>
            <a:r>
              <a:rPr lang="zh-TW" altLang="zh-TW" sz="2800" dirty="0">
                <a:latin typeface="標楷體" panose="03000509000000000000" pitchFamily="65" charset="-120"/>
                <a:ea typeface="標楷體" panose="03000509000000000000" pitchFamily="65" charset="-120"/>
              </a:rPr>
              <a:t>在</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WRSN</a:t>
            </a:r>
            <a:r>
              <a:rPr lang="zh-TW" altLang="zh-TW" sz="2800" dirty="0">
                <a:latin typeface="標楷體" panose="03000509000000000000" pitchFamily="65" charset="-120"/>
                <a:ea typeface="標楷體" panose="03000509000000000000" pitchFamily="65" charset="-120"/>
              </a:rPr>
              <a:t>環境下使用</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NSGA-II</a:t>
            </a:r>
            <a:r>
              <a:rPr lang="zh-TW" altLang="zh-TW" sz="2800" dirty="0">
                <a:latin typeface="標楷體" panose="03000509000000000000" pitchFamily="65" charset="-120"/>
                <a:ea typeface="標楷體" panose="03000509000000000000" pitchFamily="65" charset="-120"/>
              </a:rPr>
              <a:t>演算法佈置無線充電站</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F7DFD1-DFE1-48A3-AA04-2B7F297F7712}"/>
              </a:ext>
            </a:extLst>
          </p:cNvPr>
          <p:cNvSpPr>
            <a:spLocks noGrp="1"/>
          </p:cNvSpPr>
          <p:nvPr>
            <p:ph type="title"/>
          </p:nvPr>
        </p:nvSpPr>
        <p:spPr>
          <a:xfrm>
            <a:off x="457200" y="274638"/>
            <a:ext cx="8229600" cy="1143000"/>
          </a:xfrm>
        </p:spPr>
        <p:txBody>
          <a:bodyPr>
            <a:normAutofit fontScale="90000"/>
          </a:bodyPr>
          <a:lstStyle/>
          <a:p>
            <a:r>
              <a:rPr lang="en-US" altLang="zh-TW" dirty="0">
                <a:latin typeface="Times New Roman" panose="02020603050405020304" pitchFamily="18" charset="0"/>
                <a:cs typeface="Times New Roman" panose="02020603050405020304" pitchFamily="18" charset="0"/>
              </a:rPr>
              <a:t>Problem Definition</a:t>
            </a:r>
            <a:br>
              <a:rPr lang="en-US" altLang="zh-TW"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WRSN Network Model</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062DA4BD-B009-4D7A-8793-18D8D2BE0E38}"/>
              </a:ext>
            </a:extLst>
          </p:cNvPr>
          <p:cNvSpPr>
            <a:spLocks noGrp="1"/>
          </p:cNvSpPr>
          <p:nvPr>
            <p:ph type="sldNum" sz="quarter" idx="12"/>
          </p:nvPr>
        </p:nvSpPr>
        <p:spPr/>
        <p:txBody>
          <a:bodyPr/>
          <a:lstStyle/>
          <a:p>
            <a:fld id="{73DA0BB7-265A-403C-9275-D587AB510EDC}" type="slidenum">
              <a:rPr lang="zh-TW" altLang="en-US" smtClean="0"/>
              <a:pPr/>
              <a:t>10</a:t>
            </a:fld>
            <a:endParaRPr lang="zh-TW" altLang="en-US"/>
          </a:p>
        </p:txBody>
      </p:sp>
      <mc:AlternateContent xmlns:mc="http://schemas.openxmlformats.org/markup-compatibility/2006" xmlns:am3d="http://schemas.microsoft.com/office/drawing/2017/model3d">
        <mc:Choice Requires="am3d">
          <p:graphicFrame>
            <p:nvGraphicFramePr>
              <p:cNvPr id="37" name="3D 模型 36" descr="Rug">
                <a:extLst>
                  <a:ext uri="{FF2B5EF4-FFF2-40B4-BE49-F238E27FC236}">
                    <a16:creationId xmlns:a16="http://schemas.microsoft.com/office/drawing/2014/main" id="{4DCCC0CD-700D-42E6-BFE3-932954E41675}"/>
                  </a:ext>
                </a:extLst>
              </p:cNvPr>
              <p:cNvGraphicFramePr>
                <a:graphicFrameLocks noChangeAspect="1"/>
              </p:cNvGraphicFramePr>
              <p:nvPr>
                <p:extLst>
                  <p:ext uri="{D42A27DB-BD31-4B8C-83A1-F6EECF244321}">
                    <p14:modId xmlns:p14="http://schemas.microsoft.com/office/powerpoint/2010/main" val="911624876"/>
                  </p:ext>
                </p:extLst>
              </p:nvPr>
            </p:nvGraphicFramePr>
            <p:xfrm rot="243555">
              <a:off x="1058877" y="1865424"/>
              <a:ext cx="7026244" cy="4511660"/>
            </p:xfrm>
            <a:graphic>
              <a:graphicData uri="http://schemas.microsoft.com/office/drawing/2017/model3d">
                <am3d:model3d r:embed="rId3">
                  <am3d:spPr>
                    <a:xfrm rot="243555">
                      <a:off x="0" y="0"/>
                      <a:ext cx="7026244" cy="4511660"/>
                    </a:xfrm>
                    <a:prstGeom prst="rect">
                      <a:avLst/>
                    </a:prstGeom>
                  </am3d:spPr>
                  <am3d:camera>
                    <am3d:pos x="0" y="0" z="60203945"/>
                    <am3d:up dx="0" dy="36000000" dz="0"/>
                    <am3d:lookAt x="0" y="0" z="0"/>
                    <am3d:perspective fov="2700000"/>
                  </am3d:camera>
                  <am3d:trans>
                    <am3d:meterPerModelUnit n="3131501" d="1000000"/>
                    <am3d:preTrans dx="0" dy="-245562" dz="1"/>
                    <am3d:scale>
                      <am3d:sx n="1000000" d="1000000"/>
                      <am3d:sy n="1000000" d="1000000"/>
                      <am3d:sz n="1000000" d="1000000"/>
                    </am3d:scale>
                    <am3d:rot ax="2047253" ay="-1306626" az="-846612"/>
                    <am3d:postTrans dx="0" dy="0" dz="0"/>
                  </am3d:trans>
                  <am3d:raster rName="Office3DRenderer" rVer="16.0.8326">
                    <am3d:blip r:embed="rId4"/>
                  </am3d:raster>
                  <am3d:objViewport viewportSz="72175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7" name="3D 模型 36" descr="Rug">
                <a:extLst>
                  <a:ext uri="{FF2B5EF4-FFF2-40B4-BE49-F238E27FC236}">
                    <a16:creationId xmlns:a16="http://schemas.microsoft.com/office/drawing/2014/main" id="{4DCCC0CD-700D-42E6-BFE3-932954E41675}"/>
                  </a:ext>
                </a:extLst>
              </p:cNvPr>
              <p:cNvPicPr>
                <a:picLocks noGrp="1" noRot="1" noChangeAspect="1" noMove="1" noResize="1" noEditPoints="1" noAdjustHandles="1" noChangeArrowheads="1" noChangeShapeType="1" noCrop="1"/>
              </p:cNvPicPr>
              <p:nvPr/>
            </p:nvPicPr>
            <p:blipFill>
              <a:blip r:embed="rId5"/>
              <a:stretch>
                <a:fillRect/>
              </a:stretch>
            </p:blipFill>
            <p:spPr>
              <a:xfrm rot="243555">
                <a:off x="1058877" y="1865424"/>
                <a:ext cx="7026244" cy="4511660"/>
              </a:xfrm>
              <a:prstGeom prst="rect">
                <a:avLst/>
              </a:prstGeom>
            </p:spPr>
          </p:pic>
        </mc:Fallback>
      </mc:AlternateContent>
      <p:sp>
        <p:nvSpPr>
          <p:cNvPr id="38" name="橢圓 37">
            <a:extLst>
              <a:ext uri="{FF2B5EF4-FFF2-40B4-BE49-F238E27FC236}">
                <a16:creationId xmlns:a16="http://schemas.microsoft.com/office/drawing/2014/main" id="{D3331FAC-F423-4FA0-BBE9-1A3A4B3E8761}"/>
              </a:ext>
            </a:extLst>
          </p:cNvPr>
          <p:cNvSpPr/>
          <p:nvPr/>
        </p:nvSpPr>
        <p:spPr>
          <a:xfrm>
            <a:off x="1831601" y="3996227"/>
            <a:ext cx="261164" cy="1440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0" name="橢圓 39">
            <a:extLst>
              <a:ext uri="{FF2B5EF4-FFF2-40B4-BE49-F238E27FC236}">
                <a16:creationId xmlns:a16="http://schemas.microsoft.com/office/drawing/2014/main" id="{95AB3938-BAB0-4E30-B210-794999C59186}"/>
              </a:ext>
            </a:extLst>
          </p:cNvPr>
          <p:cNvSpPr/>
          <p:nvPr/>
        </p:nvSpPr>
        <p:spPr>
          <a:xfrm>
            <a:off x="3461522" y="3432742"/>
            <a:ext cx="261164" cy="1440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1" name="橢圓 40">
            <a:extLst>
              <a:ext uri="{FF2B5EF4-FFF2-40B4-BE49-F238E27FC236}">
                <a16:creationId xmlns:a16="http://schemas.microsoft.com/office/drawing/2014/main" id="{34E0154C-981B-491A-A0CE-EE394C48C6A5}"/>
              </a:ext>
            </a:extLst>
          </p:cNvPr>
          <p:cNvSpPr/>
          <p:nvPr/>
        </p:nvSpPr>
        <p:spPr>
          <a:xfrm>
            <a:off x="4139952" y="4653136"/>
            <a:ext cx="261164" cy="1440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886E5FCA-0BAB-4067-B9CC-6444DF6191CD}"/>
              </a:ext>
            </a:extLst>
          </p:cNvPr>
          <p:cNvSpPr/>
          <p:nvPr/>
        </p:nvSpPr>
        <p:spPr>
          <a:xfrm>
            <a:off x="3558958" y="3975061"/>
            <a:ext cx="261164" cy="1440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3" name="橢圓 42">
            <a:extLst>
              <a:ext uri="{FF2B5EF4-FFF2-40B4-BE49-F238E27FC236}">
                <a16:creationId xmlns:a16="http://schemas.microsoft.com/office/drawing/2014/main" id="{613C5598-860E-4C8C-81E2-8223DD775B9C}"/>
              </a:ext>
            </a:extLst>
          </p:cNvPr>
          <p:cNvSpPr/>
          <p:nvPr/>
        </p:nvSpPr>
        <p:spPr>
          <a:xfrm>
            <a:off x="4772633" y="5163596"/>
            <a:ext cx="261164" cy="1440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4" name="橢圓 43">
            <a:extLst>
              <a:ext uri="{FF2B5EF4-FFF2-40B4-BE49-F238E27FC236}">
                <a16:creationId xmlns:a16="http://schemas.microsoft.com/office/drawing/2014/main" id="{BF815737-B168-447F-B2F6-C3269B7D596A}"/>
              </a:ext>
            </a:extLst>
          </p:cNvPr>
          <p:cNvSpPr/>
          <p:nvPr/>
        </p:nvSpPr>
        <p:spPr>
          <a:xfrm>
            <a:off x="5033797" y="4285988"/>
            <a:ext cx="261164" cy="1440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5" name="橢圓 44">
            <a:extLst>
              <a:ext uri="{FF2B5EF4-FFF2-40B4-BE49-F238E27FC236}">
                <a16:creationId xmlns:a16="http://schemas.microsoft.com/office/drawing/2014/main" id="{99DEC9AC-35C6-42BC-B389-2A4AECD53E03}"/>
              </a:ext>
            </a:extLst>
          </p:cNvPr>
          <p:cNvSpPr/>
          <p:nvPr/>
        </p:nvSpPr>
        <p:spPr>
          <a:xfrm>
            <a:off x="6732240" y="4049246"/>
            <a:ext cx="261164" cy="1440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A3B1CB90-EE5F-4359-8778-2999CB1CE8E8}"/>
              </a:ext>
            </a:extLst>
          </p:cNvPr>
          <p:cNvSpPr/>
          <p:nvPr/>
        </p:nvSpPr>
        <p:spPr>
          <a:xfrm>
            <a:off x="5834297" y="5091588"/>
            <a:ext cx="261164" cy="1440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9016E5E8-F8C8-45A7-849C-AD2BBA728029}"/>
              </a:ext>
            </a:extLst>
          </p:cNvPr>
          <p:cNvSpPr/>
          <p:nvPr/>
        </p:nvSpPr>
        <p:spPr>
          <a:xfrm>
            <a:off x="4571999" y="3906055"/>
            <a:ext cx="261164" cy="1440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D9383F65-5719-443B-99C4-A43CAFB011C3}"/>
              </a:ext>
            </a:extLst>
          </p:cNvPr>
          <p:cNvSpPr/>
          <p:nvPr/>
        </p:nvSpPr>
        <p:spPr>
          <a:xfrm>
            <a:off x="1382707" y="3032294"/>
            <a:ext cx="697627" cy="369332"/>
          </a:xfrm>
          <a:prstGeom prst="rect">
            <a:avLst/>
          </a:prstGeom>
        </p:spPr>
        <p:txBody>
          <a:bodyPr wrap="none">
            <a:spAutoFit/>
          </a:bodyPr>
          <a:lstStyle/>
          <a:p>
            <a:r>
              <a:rPr lang="en-US" altLang="zh-TW" dirty="0"/>
              <a:t>15 m</a:t>
            </a:r>
            <a:endParaRPr lang="zh-TW" altLang="en-US" dirty="0"/>
          </a:p>
        </p:txBody>
      </p:sp>
      <p:sp>
        <p:nvSpPr>
          <p:cNvPr id="49" name="文字方塊 48">
            <a:extLst>
              <a:ext uri="{FF2B5EF4-FFF2-40B4-BE49-F238E27FC236}">
                <a16:creationId xmlns:a16="http://schemas.microsoft.com/office/drawing/2014/main" id="{DE904606-27B7-4F40-A22B-F45B347F5919}"/>
              </a:ext>
            </a:extLst>
          </p:cNvPr>
          <p:cNvSpPr txBox="1"/>
          <p:nvPr/>
        </p:nvSpPr>
        <p:spPr>
          <a:xfrm>
            <a:off x="3129164" y="5744757"/>
            <a:ext cx="697627" cy="369332"/>
          </a:xfrm>
          <a:prstGeom prst="rect">
            <a:avLst/>
          </a:prstGeom>
          <a:noFill/>
        </p:spPr>
        <p:txBody>
          <a:bodyPr wrap="none" rtlCol="0">
            <a:spAutoFit/>
          </a:bodyPr>
          <a:lstStyle/>
          <a:p>
            <a:r>
              <a:rPr lang="en-US" altLang="zh-TW" dirty="0"/>
              <a:t>20 m</a:t>
            </a:r>
            <a:endParaRPr lang="zh-TW" altLang="en-US" dirty="0"/>
          </a:p>
        </p:txBody>
      </p:sp>
      <p:cxnSp>
        <p:nvCxnSpPr>
          <p:cNvPr id="50" name="直線單箭頭接點 49">
            <a:extLst>
              <a:ext uri="{FF2B5EF4-FFF2-40B4-BE49-F238E27FC236}">
                <a16:creationId xmlns:a16="http://schemas.microsoft.com/office/drawing/2014/main" id="{009DB8EE-99E5-4106-8789-5C2F39AAD38C}"/>
              </a:ext>
            </a:extLst>
          </p:cNvPr>
          <p:cNvCxnSpPr>
            <a:cxnSpLocks/>
          </p:cNvCxnSpPr>
          <p:nvPr/>
        </p:nvCxnSpPr>
        <p:spPr>
          <a:xfrm>
            <a:off x="1043608" y="4503013"/>
            <a:ext cx="5184576" cy="20608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8DAFF162-43A6-4F01-B8C0-4CC65B5AA1CE}"/>
              </a:ext>
            </a:extLst>
          </p:cNvPr>
          <p:cNvCxnSpPr>
            <a:cxnSpLocks/>
          </p:cNvCxnSpPr>
          <p:nvPr/>
        </p:nvCxnSpPr>
        <p:spPr>
          <a:xfrm flipV="1">
            <a:off x="1012761" y="2827536"/>
            <a:ext cx="2191087" cy="12195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m3d="http://schemas.microsoft.com/office/drawing/2017/model3d">
        <mc:Choice Requires="am3d">
          <p:graphicFrame>
            <p:nvGraphicFramePr>
              <p:cNvPr id="52" name="3D 模型 51">
                <a:extLst>
                  <a:ext uri="{FF2B5EF4-FFF2-40B4-BE49-F238E27FC236}">
                    <a16:creationId xmlns:a16="http://schemas.microsoft.com/office/drawing/2014/main" id="{2424AE4E-3A9C-4AFD-A255-0F3D17E59471}"/>
                  </a:ext>
                </a:extLst>
              </p:cNvPr>
              <p:cNvGraphicFramePr>
                <a:graphicFrameLocks noChangeAspect="1"/>
              </p:cNvGraphicFramePr>
              <p:nvPr>
                <p:extLst>
                  <p:ext uri="{D42A27DB-BD31-4B8C-83A1-F6EECF244321}">
                    <p14:modId xmlns:p14="http://schemas.microsoft.com/office/powerpoint/2010/main" val="1884317609"/>
                  </p:ext>
                </p:extLst>
              </p:nvPr>
            </p:nvGraphicFramePr>
            <p:xfrm>
              <a:off x="6656650" y="1786103"/>
              <a:ext cx="673507" cy="920913"/>
            </p:xfrm>
            <a:graphic>
              <a:graphicData uri="http://schemas.microsoft.com/office/drawing/2017/model3d">
                <am3d:model3d r:embed="rId6">
                  <am3d:spPr>
                    <a:xfrm>
                      <a:off x="0" y="0"/>
                      <a:ext cx="673507" cy="920913"/>
                    </a:xfrm>
                    <a:prstGeom prst="rect">
                      <a:avLst/>
                    </a:prstGeom>
                  </am3d:spPr>
                  <am3d:camera>
                    <am3d:pos x="0" y="0" z="69739043"/>
                    <am3d:up dx="0" dy="36000000" dz="0"/>
                    <am3d:lookAt x="0" y="0" z="0"/>
                    <am3d:perspective fov="2700000"/>
                  </am3d:camera>
                  <am3d:trans>
                    <am3d:meterPerModelUnit n="2826221" d="1000000"/>
                    <am3d:preTrans dx="-9109570" dy="-4100378" dz="-20350188"/>
                    <am3d:scale>
                      <am3d:sx n="1000000" d="1000000"/>
                      <am3d:sy n="1000000" d="1000000"/>
                      <am3d:sz n="1000000" d="1000000"/>
                    </am3d:scale>
                    <am3d:rot ax="-132154" ay="-66004" az="2541"/>
                    <am3d:postTrans dx="0" dy="0" dz="0"/>
                  </am3d:trans>
                  <am3d:raster rName="Office3DRenderer" rVer="16.0.8326">
                    <am3d:blip r:embed="rId7"/>
                  </am3d:raster>
                  <am3d:objViewport viewportSz="14513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2" name="3D 模型 51">
                <a:extLst>
                  <a:ext uri="{FF2B5EF4-FFF2-40B4-BE49-F238E27FC236}">
                    <a16:creationId xmlns:a16="http://schemas.microsoft.com/office/drawing/2014/main" id="{2424AE4E-3A9C-4AFD-A255-0F3D17E59471}"/>
                  </a:ext>
                </a:extLst>
              </p:cNvPr>
              <p:cNvPicPr>
                <a:picLocks noGrp="1" noRot="1" noChangeAspect="1" noMove="1" noResize="1" noEditPoints="1" noAdjustHandles="1" noChangeArrowheads="1" noChangeShapeType="1" noCrop="1"/>
              </p:cNvPicPr>
              <p:nvPr/>
            </p:nvPicPr>
            <p:blipFill>
              <a:blip r:embed="rId8"/>
              <a:stretch>
                <a:fillRect/>
              </a:stretch>
            </p:blipFill>
            <p:spPr>
              <a:xfrm>
                <a:off x="6656650" y="1786103"/>
                <a:ext cx="673507" cy="920913"/>
              </a:xfrm>
              <a:prstGeom prst="rect">
                <a:avLst/>
              </a:prstGeom>
            </p:spPr>
          </p:pic>
        </mc:Fallback>
      </mc:AlternateContent>
      <p:sp>
        <p:nvSpPr>
          <p:cNvPr id="53" name="橢圓 52">
            <a:extLst>
              <a:ext uri="{FF2B5EF4-FFF2-40B4-BE49-F238E27FC236}">
                <a16:creationId xmlns:a16="http://schemas.microsoft.com/office/drawing/2014/main" id="{83B69C38-4149-4A29-A3F7-3C07B44BDA76}"/>
              </a:ext>
            </a:extLst>
          </p:cNvPr>
          <p:cNvSpPr/>
          <p:nvPr/>
        </p:nvSpPr>
        <p:spPr>
          <a:xfrm>
            <a:off x="6862822" y="2960286"/>
            <a:ext cx="261164" cy="1440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3ED90BC1-30B8-492F-A88E-AEF13F46F9D1}"/>
              </a:ext>
            </a:extLst>
          </p:cNvPr>
          <p:cNvSpPr/>
          <p:nvPr/>
        </p:nvSpPr>
        <p:spPr>
          <a:xfrm>
            <a:off x="7538367" y="2237327"/>
            <a:ext cx="966931" cy="369332"/>
          </a:xfrm>
          <a:prstGeom prst="rect">
            <a:avLst/>
          </a:prstGeom>
        </p:spPr>
        <p:txBody>
          <a:bodyPr wrap="none">
            <a:spAutoFit/>
          </a:bodyPr>
          <a:lstStyle/>
          <a:p>
            <a:r>
              <a:rPr lang="en-US" altLang="zh-TW" dirty="0"/>
              <a:t>charger</a:t>
            </a:r>
            <a:endParaRPr lang="zh-TW" altLang="en-US" dirty="0"/>
          </a:p>
        </p:txBody>
      </p:sp>
      <p:sp>
        <p:nvSpPr>
          <p:cNvPr id="55" name="矩形 54">
            <a:extLst>
              <a:ext uri="{FF2B5EF4-FFF2-40B4-BE49-F238E27FC236}">
                <a16:creationId xmlns:a16="http://schemas.microsoft.com/office/drawing/2014/main" id="{A47BF036-90E1-4D55-B7D3-31894D67EC68}"/>
              </a:ext>
            </a:extLst>
          </p:cNvPr>
          <p:cNvSpPr/>
          <p:nvPr/>
        </p:nvSpPr>
        <p:spPr>
          <a:xfrm>
            <a:off x="7543190" y="2860658"/>
            <a:ext cx="877163" cy="369332"/>
          </a:xfrm>
          <a:prstGeom prst="rect">
            <a:avLst/>
          </a:prstGeom>
        </p:spPr>
        <p:txBody>
          <a:bodyPr wrap="none">
            <a:spAutoFit/>
          </a:bodyPr>
          <a:lstStyle/>
          <a:p>
            <a:r>
              <a:rPr lang="en-US" altLang="zh-TW" dirty="0"/>
              <a:t>sensor</a:t>
            </a:r>
            <a:endParaRPr lang="zh-TW" altLang="en-US" dirty="0"/>
          </a:p>
        </p:txBody>
      </p:sp>
      <mc:AlternateContent xmlns:mc="http://schemas.openxmlformats.org/markup-compatibility/2006" xmlns:am3d="http://schemas.microsoft.com/office/drawing/2017/model3d">
        <mc:Choice Requires="am3d">
          <p:graphicFrame>
            <p:nvGraphicFramePr>
              <p:cNvPr id="56" name="3D 模型 55">
                <a:extLst>
                  <a:ext uri="{FF2B5EF4-FFF2-40B4-BE49-F238E27FC236}">
                    <a16:creationId xmlns:a16="http://schemas.microsoft.com/office/drawing/2014/main" id="{10B74A66-2258-4F7D-AFA6-E2A08624C2CF}"/>
                  </a:ext>
                </a:extLst>
              </p:cNvPr>
              <p:cNvGraphicFramePr>
                <a:graphicFrameLocks noChangeAspect="1"/>
              </p:cNvGraphicFramePr>
              <p:nvPr>
                <p:extLst>
                  <p:ext uri="{D42A27DB-BD31-4B8C-83A1-F6EECF244321}">
                    <p14:modId xmlns:p14="http://schemas.microsoft.com/office/powerpoint/2010/main" val="2418864252"/>
                  </p:ext>
                </p:extLst>
              </p:nvPr>
            </p:nvGraphicFramePr>
            <p:xfrm>
              <a:off x="2763933" y="1377538"/>
              <a:ext cx="1760749" cy="2599001"/>
            </p:xfrm>
            <a:graphic>
              <a:graphicData uri="http://schemas.microsoft.com/office/drawing/2017/model3d">
                <am3d:model3d r:embed="rId6">
                  <am3d:spPr>
                    <a:xfrm>
                      <a:off x="0" y="0"/>
                      <a:ext cx="1760749" cy="2599001"/>
                    </a:xfrm>
                    <a:prstGeom prst="rect">
                      <a:avLst/>
                    </a:prstGeom>
                    <a:noFill/>
                    <a:ln>
                      <a:noFill/>
                    </a:ln>
                  </am3d:spPr>
                  <am3d:camera>
                    <am3d:pos x="0" y="0" z="69739043"/>
                    <am3d:up dx="0" dy="36000000" dz="0"/>
                    <am3d:lookAt x="0" y="0" z="0"/>
                    <am3d:perspective fov="2700000"/>
                  </am3d:camera>
                  <am3d:trans>
                    <am3d:meterPerModelUnit n="2826221" d="1000000"/>
                    <am3d:preTrans dx="-9109570" dy="-4100378" dz="-20350188"/>
                    <am3d:scale>
                      <am3d:sx n="1000000" d="1000000"/>
                      <am3d:sy n="1000000" d="1000000"/>
                      <am3d:sz n="1000000" d="1000000"/>
                    </am3d:scale>
                    <am3d:rot ax="-330214" ay="-23489" az="2256"/>
                    <am3d:postTrans dx="0" dy="0" dz="0"/>
                  </am3d:trans>
                  <am3d:raster rName="Office3DRenderer" rVer="16.0.8326">
                    <am3d:blip r:embed="rId9"/>
                  </am3d:raster>
                  <am3d:objViewport viewportSz="4063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6" name="3D 模型 55">
                <a:extLst>
                  <a:ext uri="{FF2B5EF4-FFF2-40B4-BE49-F238E27FC236}">
                    <a16:creationId xmlns:a16="http://schemas.microsoft.com/office/drawing/2014/main" id="{10B74A66-2258-4F7D-AFA6-E2A08624C2CF}"/>
                  </a:ext>
                </a:extLst>
              </p:cNvPr>
              <p:cNvPicPr>
                <a:picLocks noGrp="1" noRot="1" noChangeAspect="1" noMove="1" noResize="1" noEditPoints="1" noAdjustHandles="1" noChangeArrowheads="1" noChangeShapeType="1" noCrop="1"/>
              </p:cNvPicPr>
              <p:nvPr/>
            </p:nvPicPr>
            <p:blipFill>
              <a:blip r:embed="rId10"/>
              <a:stretch>
                <a:fillRect/>
              </a:stretch>
            </p:blipFill>
            <p:spPr>
              <a:xfrm>
                <a:off x="2763933" y="1377538"/>
                <a:ext cx="1760749" cy="2599001"/>
              </a:xfrm>
              <a:prstGeom prst="rect">
                <a:avLst/>
              </a:prstGeom>
              <a:noFill/>
              <a:ln>
                <a:noFill/>
              </a:ln>
            </p:spPr>
          </p:pic>
        </mc:Fallback>
      </mc:AlternateContent>
    </p:spTree>
    <p:extLst>
      <p:ext uri="{BB962C8B-B14F-4D97-AF65-F5344CB8AC3E}">
        <p14:creationId xmlns:p14="http://schemas.microsoft.com/office/powerpoint/2010/main" val="3444561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Problem Definition</a:t>
            </a:r>
            <a:br>
              <a:rPr lang="en-US" altLang="zh-TW"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Mathematical Model</a:t>
            </a:r>
            <a:endParaRPr lang="zh-TW" altLang="en-US" sz="31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14:m>
                  <m:oMath xmlns:m="http://schemas.openxmlformats.org/officeDocument/2006/math">
                    <m:r>
                      <a:rPr lang="en-US" altLang="zh-TW" b="0" i="1" smtClean="0">
                        <a:latin typeface="Cambria Math"/>
                      </a:rPr>
                      <m:t>1.</m:t>
                    </m:r>
                    <m:r>
                      <a:rPr lang="en-US" altLang="zh-TW" i="1">
                        <a:latin typeface="Cambria Math" panose="02040503050406030204" pitchFamily="18" charset="0"/>
                      </a:rPr>
                      <m:t>𝑚𝑖𝑛𝑖𝑚𝑖𝑧𝑒</m:t>
                    </m:r>
                    <m:r>
                      <a:rPr lang="en-US" altLang="zh-TW" i="1">
                        <a:latin typeface="Cambria Math" panose="02040503050406030204" pitchFamily="18" charset="0"/>
                      </a:rPr>
                      <m:t> </m:t>
                    </m:r>
                    <m:r>
                      <a:rPr lang="en-US" altLang="zh-TW" i="1">
                        <a:latin typeface="Cambria Math" panose="02040503050406030204" pitchFamily="18" charset="0"/>
                      </a:rPr>
                      <m:t>𝑚</m:t>
                    </m:r>
                  </m:oMath>
                </a14:m>
                <a:endParaRPr lang="en-US" altLang="zh-TW"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TW" b="0" i="1" smtClean="0">
                        <a:latin typeface="Cambria Math"/>
                      </a:rPr>
                      <m:t>2.</m:t>
                    </m:r>
                    <m:r>
                      <a:rPr lang="en-US" altLang="zh-TW" b="0" i="1" smtClean="0">
                        <a:latin typeface="Cambria Math" panose="02040503050406030204" pitchFamily="18" charset="0"/>
                      </a:rPr>
                      <m:t>𝑚</m:t>
                    </m:r>
                    <m:r>
                      <a:rPr lang="en-US" altLang="zh-TW" i="1">
                        <a:latin typeface="Cambria Math" panose="02040503050406030204" pitchFamily="18" charset="0"/>
                      </a:rPr>
                      <m:t>𝑎𝑥𝑖𝑚</m:t>
                    </m:r>
                    <m:r>
                      <a:rPr lang="en-US" altLang="zh-TW" b="0" i="1" smtClean="0">
                        <a:latin typeface="Cambria Math" panose="02040503050406030204" pitchFamily="18" charset="0"/>
                      </a:rPr>
                      <m:t>𝑖𝑧𝑒</m:t>
                    </m:r>
                    <m:r>
                      <a:rPr lang="en-US" altLang="zh-TW" i="1">
                        <a:latin typeface="Cambria Math" panose="02040503050406030204" pitchFamily="18" charset="0"/>
                      </a:rPr>
                      <m:t> </m:t>
                    </m:r>
                    <m:sSub>
                      <m:sSubPr>
                        <m:ctrlPr>
                          <a:rPr lang="zh-TW" altLang="zh-TW" i="1">
                            <a:latin typeface="Cambria Math" panose="02040503050406030204" pitchFamily="18" charset="0"/>
                          </a:rPr>
                        </m:ctrlPr>
                      </m:sSubPr>
                      <m:e>
                        <m:r>
                          <a:rPr lang="en-US" altLang="zh-TW" i="1">
                            <a:latin typeface="Cambria Math" panose="02040503050406030204" pitchFamily="18" charset="0"/>
                          </a:rPr>
                          <m:t>𝐶</m:t>
                        </m:r>
                      </m:e>
                      <m:sub>
                        <m:r>
                          <a:rPr lang="en-US" altLang="zh-TW" i="1">
                            <a:latin typeface="Cambria Math" panose="02040503050406030204" pitchFamily="18" charset="0"/>
                          </a:rPr>
                          <m:t>𝑟𝑎𝑡𝑒</m:t>
                        </m:r>
                      </m:sub>
                    </m:sSub>
                    <m:r>
                      <a:rPr lang="en-US" altLang="zh-TW" b="0" i="1" smtClean="0">
                        <a:latin typeface="Cambria Math" panose="02040503050406030204" pitchFamily="18" charset="0"/>
                      </a:rPr>
                      <m:t>=</m:t>
                    </m:r>
                    <m:r>
                      <a:rPr lang="en-US" altLang="zh-TW" i="1">
                        <a:latin typeface="Cambria Math" panose="02040503050406030204" pitchFamily="18" charset="0"/>
                      </a:rPr>
                      <m:t> </m:t>
                    </m:r>
                    <m:f>
                      <m:fPr>
                        <m:ctrlPr>
                          <a:rPr lang="zh-TW" altLang="zh-TW" i="1">
                            <a:latin typeface="Cambria Math" panose="02040503050406030204" pitchFamily="18" charset="0"/>
                          </a:rPr>
                        </m:ctrlPr>
                      </m:fPr>
                      <m:num>
                        <m:nary>
                          <m:naryPr>
                            <m:chr m:val="∑"/>
                            <m:limLoc m:val="undOvr"/>
                            <m:ctrlPr>
                              <a:rPr lang="zh-TW" altLang="zh-TW" i="1">
                                <a:latin typeface="Cambria Math" panose="02040503050406030204" pitchFamily="18" charset="0"/>
                              </a:rPr>
                            </m:ctrlPr>
                          </m:naryPr>
                          <m:sub>
                            <m:r>
                              <a:rPr lang="en-US" altLang="zh-TW" i="1">
                                <a:latin typeface="Cambria Math" panose="02040503050406030204" pitchFamily="18" charset="0"/>
                              </a:rPr>
                              <m:t>𝑖</m:t>
                            </m:r>
                            <m:r>
                              <a:rPr lang="en-US" altLang="zh-TW" i="1">
                                <a:latin typeface="Cambria Math" panose="02040503050406030204" pitchFamily="18" charset="0"/>
                              </a:rPr>
                              <m:t>=1</m:t>
                            </m:r>
                          </m:sub>
                          <m:sup>
                            <m:r>
                              <a:rPr lang="en-US" altLang="zh-TW" i="1">
                                <a:latin typeface="Cambria Math" panose="02040503050406030204" pitchFamily="18" charset="0"/>
                              </a:rPr>
                              <m:t>𝑛</m:t>
                            </m:r>
                          </m:sup>
                          <m:e>
                            <m:sSub>
                              <m:sSubPr>
                                <m:ctrlPr>
                                  <a:rPr lang="zh-TW"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𝑖</m:t>
                                </m:r>
                              </m:sub>
                            </m:sSub>
                          </m:e>
                        </m:nary>
                      </m:num>
                      <m:den>
                        <m:r>
                          <a:rPr lang="en-US" altLang="zh-TW" i="1">
                            <a:latin typeface="Cambria Math" panose="02040503050406030204" pitchFamily="18" charset="0"/>
                          </a:rPr>
                          <m:t>𝑛</m:t>
                        </m:r>
                      </m:den>
                    </m:f>
                  </m:oMath>
                </a14:m>
                <a:endParaRPr lang="en-US" altLang="zh-TW"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TW" b="0" i="1" smtClean="0">
                        <a:latin typeface="Cambria Math"/>
                      </a:rPr>
                      <m:t>3.</m:t>
                    </m:r>
                    <m:r>
                      <a:rPr lang="en-US" altLang="zh-TW" i="1">
                        <a:latin typeface="Cambria Math" panose="02040503050406030204" pitchFamily="18" charset="0"/>
                      </a:rPr>
                      <m:t>𝑚𝑎𝑥𝑖𝑚</m:t>
                    </m:r>
                    <m:r>
                      <a:rPr lang="en-US" altLang="zh-TW" b="0" i="1" smtClean="0">
                        <a:latin typeface="Cambria Math" panose="02040503050406030204" pitchFamily="18" charset="0"/>
                      </a:rPr>
                      <m:t>𝑖𝑧𝑒</m:t>
                    </m:r>
                    <m:r>
                      <a:rPr lang="en-US" altLang="zh-TW" i="1">
                        <a:latin typeface="Cambria Math" panose="02040503050406030204" pitchFamily="18" charset="0"/>
                      </a:rPr>
                      <m:t> </m:t>
                    </m:r>
                    <m:r>
                      <a:rPr lang="en-US" altLang="zh-TW" i="1">
                        <a:latin typeface="Cambria Math" panose="02040503050406030204" pitchFamily="18" charset="0"/>
                      </a:rPr>
                      <m:t>𝑃</m:t>
                    </m:r>
                    <m:r>
                      <a:rPr lang="en-US" altLang="zh-TW">
                        <a:latin typeface="Cambria Math" panose="02040503050406030204" pitchFamily="18" charset="0"/>
                      </a:rPr>
                      <m:t>= </m:t>
                    </m:r>
                    <m:nary>
                      <m:naryPr>
                        <m:chr m:val="∑"/>
                        <m:limLoc m:val="undOvr"/>
                        <m:ctrlPr>
                          <a:rPr lang="zh-TW" altLang="zh-TW" i="1">
                            <a:latin typeface="Cambria Math" panose="02040503050406030204" pitchFamily="18" charset="0"/>
                          </a:rPr>
                        </m:ctrlPr>
                      </m:naryPr>
                      <m:sub>
                        <m:r>
                          <a:rPr lang="en-US" altLang="zh-TW" i="1">
                            <a:latin typeface="Cambria Math" panose="02040503050406030204" pitchFamily="18" charset="0"/>
                          </a:rPr>
                          <m:t>𝑖</m:t>
                        </m:r>
                        <m:r>
                          <a:rPr lang="en-US" altLang="zh-TW" i="1">
                            <a:latin typeface="Cambria Math" panose="02040503050406030204" pitchFamily="18" charset="0"/>
                          </a:rPr>
                          <m:t>=1</m:t>
                        </m:r>
                      </m:sub>
                      <m:sup>
                        <m:r>
                          <a:rPr lang="en-US" altLang="zh-TW" i="1">
                            <a:latin typeface="Cambria Math" panose="02040503050406030204" pitchFamily="18" charset="0"/>
                          </a:rPr>
                          <m:t>𝑛</m:t>
                        </m:r>
                      </m:sup>
                      <m:e>
                        <m:sSub>
                          <m:sSubPr>
                            <m:ctrlPr>
                              <a:rPr lang="zh-TW"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b="0" i="1" smtClean="0">
                                <a:latin typeface="Cambria Math" panose="02040503050406030204" pitchFamily="18" charset="0"/>
                              </a:rPr>
                              <m:t>𝑖</m:t>
                            </m:r>
                          </m:sub>
                        </m:sSub>
                      </m:e>
                    </m:nary>
                  </m:oMath>
                </a14:m>
                <a:endParaRPr lang="en-US" altLang="zh-TW" dirty="0">
                  <a:latin typeface="Times New Roman" panose="02020603050405020304" pitchFamily="18" charset="0"/>
                  <a:cs typeface="Times New Roman" panose="02020603050405020304" pitchFamily="18" charset="0"/>
                </a:endParaRPr>
              </a:p>
              <a:p>
                <a:pPr lvl="1"/>
                <a14:m>
                  <m:oMath xmlns:m="http://schemas.openxmlformats.org/officeDocument/2006/math">
                    <m:r>
                      <a:rPr lang="en-US" altLang="zh-TW" b="0" i="1" smtClean="0">
                        <a:latin typeface="Cambria Math"/>
                      </a:rPr>
                      <m:t>𝑠𝑡</m:t>
                    </m:r>
                    <m:r>
                      <a:rPr lang="en-US" altLang="zh-TW" b="0" i="1" smtClean="0">
                        <a:latin typeface="Cambria Math"/>
                      </a:rPr>
                      <m:t>.</m:t>
                    </m:r>
                  </m:oMath>
                </a14:m>
                <a:endParaRPr lang="en-US" altLang="zh-TW" b="0" dirty="0">
                  <a:latin typeface="Times New Roman" panose="02020603050405020304" pitchFamily="18" charset="0"/>
                  <a:cs typeface="Times New Roman" panose="02020603050405020304" pitchFamily="18" charset="0"/>
                </a:endParaRPr>
              </a:p>
              <a:p>
                <a:pPr lvl="1"/>
                <a14:m>
                  <m:oMath xmlns:m="http://schemas.openxmlformats.org/officeDocument/2006/math">
                    <m:r>
                      <a:rPr lang="en-US" altLang="zh-TW" b="0" i="1" smtClean="0">
                        <a:latin typeface="Cambria Math"/>
                      </a:rPr>
                      <m:t>𝑑</m:t>
                    </m:r>
                    <m:r>
                      <a:rPr lang="en-US" altLang="zh-TW" b="0" i="1" smtClean="0">
                        <a:latin typeface="Cambria Math"/>
                        <a:ea typeface="Cambria Math"/>
                      </a:rPr>
                      <m:t>≤</m:t>
                    </m:r>
                    <m:r>
                      <a:rPr lang="en-US" altLang="zh-TW" b="0" i="1" smtClean="0">
                        <a:latin typeface="Cambria Math"/>
                        <a:ea typeface="Cambria Math"/>
                      </a:rPr>
                      <m:t>𝐸</m:t>
                    </m:r>
                  </m:oMath>
                </a14:m>
                <a:endParaRPr lang="en-US" altLang="zh-TW" b="0" dirty="0">
                  <a:latin typeface="Times New Roman" panose="02020603050405020304" pitchFamily="18" charset="0"/>
                  <a:cs typeface="Times New Roman" panose="02020603050405020304" pitchFamily="18" charset="0"/>
                </a:endParaRPr>
              </a:p>
              <a:p>
                <a:pPr lvl="1"/>
                <a14:m>
                  <m:oMath xmlns:m="http://schemas.openxmlformats.org/officeDocument/2006/math">
                    <m:r>
                      <a:rPr lang="en-US" altLang="zh-TW">
                        <a:latin typeface="Cambria Math" panose="02040503050406030204" pitchFamily="18" charset="0"/>
                      </a:rPr>
                      <m:t>∀</m:t>
                    </m:r>
                    <m:r>
                      <a:rPr lang="en-US" altLang="zh-TW" i="1">
                        <a:latin typeface="Cambria Math" panose="02040503050406030204" pitchFamily="18" charset="0"/>
                      </a:rPr>
                      <m:t> </m:t>
                    </m:r>
                    <m:sSub>
                      <m:sSubPr>
                        <m:ctrlPr>
                          <a:rPr lang="zh-TW" altLang="zh-TW" i="1">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i="1">
                            <a:latin typeface="Cambria Math" panose="02040503050406030204" pitchFamily="18" charset="0"/>
                          </a:rPr>
                          <m:t>𝑖</m:t>
                        </m:r>
                      </m:sub>
                    </m:sSub>
                    <m:r>
                      <a:rPr lang="en-US" altLang="zh-TW">
                        <a:latin typeface="Cambria Math" panose="02040503050406030204" pitchFamily="18" charset="0"/>
                      </a:rPr>
                      <m:t> ≥1</m:t>
                    </m:r>
                  </m:oMath>
                </a14:m>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73DA0BB7-265A-403C-9275-D587AB510EDC}" type="slidenum">
              <a:rPr lang="zh-TW" altLang="en-US" smtClean="0"/>
              <a:pPr/>
              <a:t>11</a:t>
            </a:fld>
            <a:endParaRPr lang="zh-TW" altLang="en-US"/>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1DBFD6D5-3F33-4A94-814F-AD732EE8E366}"/>
                  </a:ext>
                </a:extLst>
              </p:cNvPr>
              <p:cNvGraphicFramePr>
                <a:graphicFrameLocks noGrp="1"/>
              </p:cNvGraphicFramePr>
              <p:nvPr>
                <p:extLst>
                  <p:ext uri="{D42A27DB-BD31-4B8C-83A1-F6EECF244321}">
                    <p14:modId xmlns:p14="http://schemas.microsoft.com/office/powerpoint/2010/main" val="3373714697"/>
                  </p:ext>
                </p:extLst>
              </p:nvPr>
            </p:nvGraphicFramePr>
            <p:xfrm>
              <a:off x="2621859" y="3506288"/>
              <a:ext cx="4943872" cy="2692552"/>
            </p:xfrm>
            <a:graphic>
              <a:graphicData uri="http://schemas.openxmlformats.org/drawingml/2006/table">
                <a:tbl>
                  <a:tblPr firstRow="1" bandRow="1">
                    <a:tableStyleId>{9D7B26C5-4107-4FEC-AEDC-1716B250A1EF}</a:tableStyleId>
                  </a:tblPr>
                  <a:tblGrid>
                    <a:gridCol w="642385">
                      <a:extLst>
                        <a:ext uri="{9D8B030D-6E8A-4147-A177-3AD203B41FA5}">
                          <a16:colId xmlns:a16="http://schemas.microsoft.com/office/drawing/2014/main" val="372059725"/>
                        </a:ext>
                      </a:extLst>
                    </a:gridCol>
                    <a:gridCol w="4301487">
                      <a:extLst>
                        <a:ext uri="{9D8B030D-6E8A-4147-A177-3AD203B41FA5}">
                          <a16:colId xmlns:a16="http://schemas.microsoft.com/office/drawing/2014/main" val="1493446943"/>
                        </a:ext>
                      </a:extLst>
                    </a:gridCol>
                  </a:tblGrid>
                  <a:tr h="300742">
                    <a:tc>
                      <a:txBody>
                        <a:bodyPr/>
                        <a:lstStyle/>
                        <a:p>
                          <a:pPr algn="ctr"/>
                          <a:r>
                            <a:rPr lang="en-US" altLang="zh-TW" sz="1400" b="0" i="1" dirty="0">
                              <a:latin typeface="Times New Roman" panose="02020603050405020304" pitchFamily="18" charset="0"/>
                              <a:cs typeface="Times New Roman" panose="02020603050405020304" pitchFamily="18" charset="0"/>
                            </a:rPr>
                            <a:t>m</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number of charging stations</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5032963"/>
                      </a:ext>
                    </a:extLst>
                  </a:tr>
                  <a:tr h="300742">
                    <a:tc>
                      <a:txBody>
                        <a:bodyPr/>
                        <a:lstStyle/>
                        <a:p>
                          <a:pPr algn="ctr"/>
                          <a:r>
                            <a:rPr lang="en-US" altLang="zh-TW" sz="1400" b="0" i="1" dirty="0">
                              <a:latin typeface="Times New Roman" panose="02020603050405020304" pitchFamily="18" charset="0"/>
                              <a:cs typeface="Times New Roman" panose="02020603050405020304" pitchFamily="18" charset="0"/>
                            </a:rPr>
                            <a:t>n</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number of sensor nodes</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79891921"/>
                      </a:ext>
                    </a:extLst>
                  </a:tr>
                  <a:tr h="300742">
                    <a:tc>
                      <a:txBody>
                        <a:bodyPr/>
                        <a:lstStyle/>
                        <a:p>
                          <a:pPr algn="ctr"/>
                          <a14:m>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𝐶</m:t>
                                  </m:r>
                                </m:e>
                                <m:sub>
                                  <m:r>
                                    <a:rPr lang="en-US" altLang="zh-TW" sz="1400" b="0" i="1" smtClean="0">
                                      <a:latin typeface="Cambria Math" panose="02040503050406030204" pitchFamily="18" charset="0"/>
                                    </a:rPr>
                                    <m:t>𝑟𝑎𝑡𝑒</m:t>
                                  </m:r>
                                </m:sub>
                              </m:sSub>
                            </m:oMath>
                          </a14:m>
                          <a:r>
                            <a:rPr lang="zh-TW" altLang="en-US" sz="1400" b="0" i="1" dirty="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cover rate of total charging stations</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423853"/>
                      </a:ext>
                    </a:extLst>
                  </a:tr>
                  <a:tr h="519089">
                    <a:tc>
                      <a:txBody>
                        <a:bodyPr/>
                        <a:lstStyle/>
                        <a:p>
                          <a:pPr algn="ctr"/>
                          <a14:m>
                            <m:oMathPara xmlns:m="http://schemas.openxmlformats.org/officeDocument/2006/math">
                              <m:oMathParaPr>
                                <m:jc m:val="centerGroup"/>
                              </m:oMathParaPr>
                              <m:oMath xmlns:m="http://schemas.openxmlformats.org/officeDocument/2006/math">
                                <m:sSub>
                                  <m:sSubPr>
                                    <m:ctrlPr>
                                      <a:rPr lang="zh-TW" altLang="zh-TW" sz="1400" i="1" smtClean="0">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𝑖</m:t>
                                    </m:r>
                                  </m:sub>
                                </m:sSub>
                              </m:oMath>
                            </m:oMathPara>
                          </a14:m>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Each sensor nodes of receives power from multiple charging stations</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0942008"/>
                      </a:ext>
                    </a:extLst>
                  </a:tr>
                  <a:tr h="300742">
                    <a:tc>
                      <a:txBody>
                        <a:bodyPr/>
                        <a:lstStyle/>
                        <a:p>
                          <a:pPr algn="ctr"/>
                          <a:r>
                            <a:rPr lang="en-US" altLang="zh-TW" sz="1400" b="0" i="1" dirty="0">
                              <a:latin typeface="Times New Roman" panose="02020603050405020304" pitchFamily="18" charset="0"/>
                              <a:cs typeface="Times New Roman" panose="02020603050405020304" pitchFamily="18" charset="0"/>
                            </a:rPr>
                            <a:t>E</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effectual charging distance</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7422357"/>
                      </a:ext>
                    </a:extLst>
                  </a:tr>
                  <a:tr h="344663">
                    <a:tc>
                      <a:txBody>
                        <a:bodyPr/>
                        <a:lstStyle/>
                        <a:p>
                          <a:pPr algn="ctr"/>
                          <a:r>
                            <a:rPr lang="en-US" altLang="zh-TW" sz="1400" b="0" i="1" dirty="0">
                              <a:latin typeface="Times New Roman" panose="02020603050405020304" pitchFamily="18" charset="0"/>
                              <a:cs typeface="Times New Roman" panose="02020603050405020304" pitchFamily="18" charset="0"/>
                            </a:rPr>
                            <a:t>d</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distance between sensor nodes and charging stations</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19387428"/>
                      </a:ext>
                    </a:extLst>
                  </a:tr>
                  <a:tr h="288032">
                    <a:tc>
                      <a:txBody>
                        <a:bodyPr/>
                        <a:lstStyle/>
                        <a:p>
                          <a:pPr algn="ctr"/>
                          <a14:m>
                            <m:oMathPara xmlns:m="http://schemas.openxmlformats.org/officeDocument/2006/math">
                              <m:oMathParaPr>
                                <m:jc m:val="centerGroup"/>
                              </m:oMathParaPr>
                              <m:oMath xmlns:m="http://schemas.openxmlformats.org/officeDocument/2006/math">
                                <m:sSub>
                                  <m:sSubPr>
                                    <m:ctrlPr>
                                      <a:rPr lang="zh-TW" altLang="zh-TW" sz="1400" i="1" smtClean="0">
                                        <a:latin typeface="Cambria Math" panose="02040503050406030204" pitchFamily="18" charset="0"/>
                                      </a:rPr>
                                    </m:ctrlPr>
                                  </m:sSubPr>
                                  <m:e>
                                    <m:r>
                                      <a:rPr lang="en-US" altLang="zh-TW" sz="1400" b="0" i="1" smtClean="0">
                                        <a:latin typeface="Cambria Math" panose="02040503050406030204" pitchFamily="18" charset="0"/>
                                      </a:rPr>
                                      <m:t>𝑢</m:t>
                                    </m:r>
                                  </m:e>
                                  <m:sub>
                                    <m:r>
                                      <a:rPr lang="en-US" altLang="zh-TW" sz="1400" i="1">
                                        <a:latin typeface="Cambria Math" panose="02040503050406030204" pitchFamily="18" charset="0"/>
                                      </a:rPr>
                                      <m:t>𝑖</m:t>
                                    </m:r>
                                  </m:sub>
                                </m:sSub>
                                <m:r>
                                  <a:rPr lang="en-US" altLang="zh-TW" sz="1400">
                                    <a:latin typeface="Cambria Math" panose="02040503050406030204" pitchFamily="18" charset="0"/>
                                  </a:rPr>
                                  <m:t> </m:t>
                                </m:r>
                              </m:oMath>
                            </m:oMathPara>
                          </a14:m>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set of sensor nodes covered by charging station </a:t>
                          </a:r>
                          <a:r>
                            <a:rPr lang="en-US" altLang="zh-TW" sz="1400" b="0" i="1" kern="1200" dirty="0" err="1">
                              <a:effectLst/>
                              <a:latin typeface="Times New Roman" panose="02020603050405020304" pitchFamily="18" charset="0"/>
                              <a:cs typeface="Times New Roman" panose="02020603050405020304" pitchFamily="18" charset="0"/>
                            </a:rPr>
                            <a:t>i</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5840165"/>
                      </a:ext>
                    </a:extLst>
                  </a:tr>
                  <a:tr h="300742">
                    <a:tc>
                      <a:txBody>
                        <a:bodyPr/>
                        <a:lstStyle/>
                        <a:p>
                          <a:pPr algn="ctr"/>
                          <a14:m>
                            <m:oMathPara xmlns:m="http://schemas.openxmlformats.org/officeDocument/2006/math">
                              <m:oMathParaPr>
                                <m:jc m:val="centerGroup"/>
                              </m:oMathParaPr>
                              <m:oMath xmlns:m="http://schemas.openxmlformats.org/officeDocument/2006/math">
                                <m:sSub>
                                  <m:sSubPr>
                                    <m:ctrlPr>
                                      <a:rPr lang="zh-TW" altLang="zh-TW" sz="1400" i="1" smtClean="0">
                                        <a:latin typeface="Cambria Math" panose="02040503050406030204" pitchFamily="18" charset="0"/>
                                      </a:rPr>
                                    </m:ctrlPr>
                                  </m:sSubPr>
                                  <m:e>
                                    <m:r>
                                      <a:rPr lang="en-US" altLang="zh-TW" sz="1400" i="1">
                                        <a:latin typeface="Cambria Math" panose="02040503050406030204" pitchFamily="18" charset="0"/>
                                      </a:rPr>
                                      <m:t>𝑠</m:t>
                                    </m:r>
                                  </m:e>
                                  <m:sub>
                                    <m:r>
                                      <a:rPr lang="en-US" altLang="zh-TW" sz="1400" i="1">
                                        <a:latin typeface="Cambria Math" panose="02040503050406030204" pitchFamily="18" charset="0"/>
                                      </a:rPr>
                                      <m:t>𝑖</m:t>
                                    </m:r>
                                  </m:sub>
                                </m:sSub>
                              </m:oMath>
                            </m:oMathPara>
                          </a14:m>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kern="1200" dirty="0">
                              <a:effectLst/>
                              <a:latin typeface="Times New Roman" panose="02020603050405020304" pitchFamily="18" charset="0"/>
                              <a:cs typeface="Times New Roman" panose="02020603050405020304" pitchFamily="18" charset="0"/>
                            </a:rPr>
                            <a:t>Wireless rechargeable sensor node </a:t>
                          </a:r>
                          <a:r>
                            <a:rPr lang="en-US" altLang="zh-TW" sz="1400" b="0" i="1" kern="1200" dirty="0" err="1">
                              <a:effectLst/>
                              <a:latin typeface="Times New Roman" panose="02020603050405020304" pitchFamily="18" charset="0"/>
                              <a:cs typeface="Times New Roman" panose="02020603050405020304" pitchFamily="18" charset="0"/>
                            </a:rPr>
                            <a:t>i</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33912672"/>
                      </a:ext>
                    </a:extLst>
                  </a:tr>
                </a:tbl>
              </a:graphicData>
            </a:graphic>
          </p:graphicFrame>
        </mc:Choice>
        <mc:Fallback xmlns="">
          <p:graphicFrame>
            <p:nvGraphicFramePr>
              <p:cNvPr id="6" name="表格 5">
                <a:extLst>
                  <a:ext uri="{FF2B5EF4-FFF2-40B4-BE49-F238E27FC236}">
                    <a16:creationId xmlns:a16="http://schemas.microsoft.com/office/drawing/2014/main" id="{1DBFD6D5-3F33-4A94-814F-AD732EE8E366}"/>
                  </a:ext>
                </a:extLst>
              </p:cNvPr>
              <p:cNvGraphicFramePr>
                <a:graphicFrameLocks noGrp="1"/>
              </p:cNvGraphicFramePr>
              <p:nvPr>
                <p:extLst>
                  <p:ext uri="{D42A27DB-BD31-4B8C-83A1-F6EECF244321}">
                    <p14:modId xmlns:p14="http://schemas.microsoft.com/office/powerpoint/2010/main" val="3373714697"/>
                  </p:ext>
                </p:extLst>
              </p:nvPr>
            </p:nvGraphicFramePr>
            <p:xfrm>
              <a:off x="2621859" y="3506288"/>
              <a:ext cx="4943872" cy="2692552"/>
            </p:xfrm>
            <a:graphic>
              <a:graphicData uri="http://schemas.openxmlformats.org/drawingml/2006/table">
                <a:tbl>
                  <a:tblPr firstRow="1" bandRow="1">
                    <a:tableStyleId>{9D7B26C5-4107-4FEC-AEDC-1716B250A1EF}</a:tableStyleId>
                  </a:tblPr>
                  <a:tblGrid>
                    <a:gridCol w="642385">
                      <a:extLst>
                        <a:ext uri="{9D8B030D-6E8A-4147-A177-3AD203B41FA5}">
                          <a16:colId xmlns:a16="http://schemas.microsoft.com/office/drawing/2014/main" val="372059725"/>
                        </a:ext>
                      </a:extLst>
                    </a:gridCol>
                    <a:gridCol w="4301487">
                      <a:extLst>
                        <a:ext uri="{9D8B030D-6E8A-4147-A177-3AD203B41FA5}">
                          <a16:colId xmlns:a16="http://schemas.microsoft.com/office/drawing/2014/main" val="1493446943"/>
                        </a:ext>
                      </a:extLst>
                    </a:gridCol>
                  </a:tblGrid>
                  <a:tr h="304800">
                    <a:tc>
                      <a:txBody>
                        <a:bodyPr/>
                        <a:lstStyle/>
                        <a:p>
                          <a:pPr algn="ctr"/>
                          <a:r>
                            <a:rPr lang="en-US" altLang="zh-TW" sz="1400" b="0" i="1" dirty="0">
                              <a:latin typeface="Times New Roman" panose="02020603050405020304" pitchFamily="18" charset="0"/>
                              <a:cs typeface="Times New Roman" panose="02020603050405020304" pitchFamily="18" charset="0"/>
                            </a:rPr>
                            <a:t>m</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number of charging stations</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5032963"/>
                      </a:ext>
                    </a:extLst>
                  </a:tr>
                  <a:tr h="304800">
                    <a:tc>
                      <a:txBody>
                        <a:bodyPr/>
                        <a:lstStyle/>
                        <a:p>
                          <a:pPr algn="ctr"/>
                          <a:r>
                            <a:rPr lang="en-US" altLang="zh-TW" sz="1400" b="0" i="1" dirty="0">
                              <a:latin typeface="Times New Roman" panose="02020603050405020304" pitchFamily="18" charset="0"/>
                              <a:cs typeface="Times New Roman" panose="02020603050405020304" pitchFamily="18" charset="0"/>
                            </a:rPr>
                            <a:t>n</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number of sensor nodes</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79891921"/>
                      </a:ext>
                    </a:extLst>
                  </a:tr>
                  <a:tr h="30480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943" t="-204000" r="-667925" b="-604000"/>
                          </a:stretch>
                        </a:blip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cover rate of total charging stations</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423853"/>
                      </a:ext>
                    </a:extLst>
                  </a:tr>
                  <a:tr h="519089">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943" t="-178824" r="-667925" b="-255294"/>
                          </a:stretch>
                        </a:blip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Each sensor nodes of receives power from multiple charging stations</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0942008"/>
                      </a:ext>
                    </a:extLst>
                  </a:tr>
                  <a:tr h="304800">
                    <a:tc>
                      <a:txBody>
                        <a:bodyPr/>
                        <a:lstStyle/>
                        <a:p>
                          <a:pPr algn="ctr"/>
                          <a:r>
                            <a:rPr lang="en-US" altLang="zh-TW" sz="1400" b="0" i="1" dirty="0">
                              <a:latin typeface="Times New Roman" panose="02020603050405020304" pitchFamily="18" charset="0"/>
                              <a:cs typeface="Times New Roman" panose="02020603050405020304" pitchFamily="18" charset="0"/>
                            </a:rPr>
                            <a:t>E</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effectual charging distance</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7422357"/>
                      </a:ext>
                    </a:extLst>
                  </a:tr>
                  <a:tr h="344663">
                    <a:tc>
                      <a:txBody>
                        <a:bodyPr/>
                        <a:lstStyle/>
                        <a:p>
                          <a:pPr algn="ctr"/>
                          <a:r>
                            <a:rPr lang="en-US" altLang="zh-TW" sz="1400" b="0" i="1" dirty="0">
                              <a:latin typeface="Times New Roman" panose="02020603050405020304" pitchFamily="18" charset="0"/>
                              <a:cs typeface="Times New Roman" panose="02020603050405020304" pitchFamily="18" charset="0"/>
                            </a:rPr>
                            <a:t>d</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distance between sensor nodes and charging stations</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19387428"/>
                      </a:ext>
                    </a:extLst>
                  </a:tr>
                  <a:tr h="30480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943" t="-688000" r="-667925" b="-120000"/>
                          </a:stretch>
                        </a:blip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set of sensor nodes covered by charging station </a:t>
                          </a:r>
                          <a:r>
                            <a:rPr lang="en-US" altLang="zh-TW" sz="1400" b="0" i="1" kern="1200" dirty="0" err="1">
                              <a:effectLst/>
                              <a:latin typeface="Times New Roman" panose="02020603050405020304" pitchFamily="18" charset="0"/>
                              <a:cs typeface="Times New Roman" panose="02020603050405020304" pitchFamily="18" charset="0"/>
                            </a:rPr>
                            <a:t>i</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5840165"/>
                      </a:ext>
                    </a:extLst>
                  </a:tr>
                  <a:tr h="30480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943" t="-788000" r="-667925" b="-20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kern="1200" dirty="0">
                              <a:effectLst/>
                              <a:latin typeface="Times New Roman" panose="02020603050405020304" pitchFamily="18" charset="0"/>
                              <a:cs typeface="Times New Roman" panose="02020603050405020304" pitchFamily="18" charset="0"/>
                            </a:rPr>
                            <a:t>Wireless rechargeable sensor node </a:t>
                          </a:r>
                          <a:r>
                            <a:rPr lang="en-US" altLang="zh-TW" sz="1400" b="0" i="1" kern="1200" dirty="0" err="1">
                              <a:effectLst/>
                              <a:latin typeface="Times New Roman" panose="02020603050405020304" pitchFamily="18" charset="0"/>
                              <a:cs typeface="Times New Roman" panose="02020603050405020304" pitchFamily="18" charset="0"/>
                            </a:rPr>
                            <a:t>i</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33912672"/>
                      </a:ext>
                    </a:extLst>
                  </a:tr>
                </a:tbl>
              </a:graphicData>
            </a:graphic>
          </p:graphicFrame>
        </mc:Fallback>
      </mc:AlternateContent>
    </p:spTree>
    <p:extLst>
      <p:ext uri="{BB962C8B-B14F-4D97-AF65-F5344CB8AC3E}">
        <p14:creationId xmlns:p14="http://schemas.microsoft.com/office/powerpoint/2010/main" val="1799436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Problem Definition</a:t>
            </a:r>
            <a:br>
              <a:rPr lang="en-US" altLang="zh-TW"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Wireless Charging Model</a:t>
            </a:r>
            <a:endParaRPr lang="zh-TW" altLang="en-US" sz="31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Friis Transmission Equation</a:t>
                </a:r>
                <a:endParaRPr lang="en-US" altLang="zh-TW"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𝑖</m:t>
                        </m:r>
                      </m:sub>
                    </m:sSub>
                    <m:r>
                      <a:rPr lang="en-US" altLang="zh-TW" b="0" i="1" smtClean="0">
                        <a:latin typeface="Cambria Math"/>
                      </a:rPr>
                      <m:t>= </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𝑡</m:t>
                        </m:r>
                        <m:r>
                          <a:rPr lang="en-US" altLang="zh-TW" b="0" i="1" smtClean="0">
                            <a:latin typeface="Cambria Math" panose="02040503050406030204" pitchFamily="18" charset="0"/>
                          </a:rPr>
                          <m:t>=0</m:t>
                        </m:r>
                      </m:sub>
                      <m:sup>
                        <m:r>
                          <a:rPr lang="en-US" altLang="zh-TW" b="0" i="1" smtClean="0">
                            <a:latin typeface="Cambria Math" panose="02040503050406030204" pitchFamily="18" charset="0"/>
                          </a:rPr>
                          <m:t>𝑇</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𝑖</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𝑔</m:t>
                            </m:r>
                          </m:e>
                          <m:sub>
                            <m:r>
                              <a:rPr lang="en-US" altLang="zh-TW" b="0" i="1" smtClean="0">
                                <a:latin typeface="Cambria Math" panose="02040503050406030204" pitchFamily="18" charset="0"/>
                              </a:rPr>
                              <m:t>𝑡</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𝑔</m:t>
                            </m:r>
                          </m:e>
                          <m:sub>
                            <m:r>
                              <a:rPr lang="en-US" altLang="zh-TW" b="0" i="1" smtClean="0">
                                <a:latin typeface="Cambria Math" panose="02040503050406030204" pitchFamily="18" charset="0"/>
                              </a:rPr>
                              <m:t>𝑖</m:t>
                            </m:r>
                          </m:sub>
                        </m:sSub>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r>
                                      <a:rPr lang="zh-TW" altLang="en-US" i="1">
                                        <a:latin typeface="Cambria Math"/>
                                      </a:rPr>
                                      <m:t>𝜆</m:t>
                                    </m:r>
                                  </m:num>
                                  <m:den>
                                    <m:r>
                                      <a:rPr lang="en-US" altLang="zh-TW" i="1">
                                        <a:latin typeface="Cambria Math"/>
                                      </a:rPr>
                                      <m:t>4</m:t>
                                    </m:r>
                                    <m:r>
                                      <a:rPr lang="zh-TW" altLang="en-US" i="1">
                                        <a:latin typeface="Cambria Math"/>
                                      </a:rPr>
                                      <m:t>𝜋</m:t>
                                    </m:r>
                                    <m:r>
                                      <a:rPr lang="en-US" altLang="zh-TW" i="1">
                                        <a:latin typeface="Cambria Math"/>
                                      </a:rPr>
                                      <m:t>𝑅</m:t>
                                    </m:r>
                                  </m:den>
                                </m:f>
                              </m:e>
                            </m:d>
                          </m:e>
                          <m:sup>
                            <m:r>
                              <a:rPr lang="en-US" altLang="zh-TW" i="1">
                                <a:latin typeface="Cambria Math"/>
                              </a:rPr>
                              <m:t>2</m:t>
                            </m:r>
                          </m:sup>
                        </m:sSup>
                      </m:e>
                    </m:nary>
                  </m:oMath>
                </a14:m>
                <a:endParaRPr lang="en-US" altLang="zh-TW" dirty="0">
                  <a:latin typeface="Times New Roman" panose="02020603050405020304" pitchFamily="18" charset="0"/>
                  <a:cs typeface="Times New Roman" panose="02020603050405020304" pitchFamily="18" charset="0"/>
                </a:endParaRPr>
              </a:p>
              <a:p>
                <a:pPr lvl="1"/>
                <a:r>
                  <a:rPr lang="en-US" altLang="zh-TW" i="1" dirty="0">
                    <a:latin typeface="Times New Roman" panose="02020603050405020304" pitchFamily="18" charset="0"/>
                    <a:cs typeface="Times New Roman" panose="02020603050405020304" pitchFamily="18" charset="0"/>
                  </a:rPr>
                  <a:t>T </a:t>
                </a:r>
                <a:r>
                  <a:rPr lang="en-US" altLang="zh-TW" dirty="0">
                    <a:latin typeface="Times New Roman" panose="02020603050405020304" pitchFamily="18" charset="0"/>
                    <a:cs typeface="Times New Roman" panose="02020603050405020304" pitchFamily="18" charset="0"/>
                  </a:rPr>
                  <a:t>is all the charging stations that cover the sensor </a:t>
                </a:r>
                <a:r>
                  <a:rPr lang="en-US" altLang="zh-TW" i="1" dirty="0">
                    <a:latin typeface="Times New Roman" panose="02020603050405020304" pitchFamily="18" charset="0"/>
                    <a:cs typeface="Times New Roman" panose="02020603050405020304" pitchFamily="18" charset="0"/>
                  </a:rPr>
                  <a:t>i</a:t>
                </a:r>
              </a:p>
              <a:p>
                <a:pPr lvl="1"/>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𝑖</m:t>
                        </m:r>
                      </m:sub>
                    </m:sSub>
                  </m:oMath>
                </a14:m>
                <a:r>
                  <a:rPr lang="en-US" altLang="zh-TW" dirty="0">
                    <a:latin typeface="Times New Roman" panose="02020603050405020304" pitchFamily="18" charset="0"/>
                    <a:cs typeface="Times New Roman" panose="02020603050405020304" pitchFamily="18" charset="0"/>
                  </a:rPr>
                  <a:t> is the total amount power received from multiple charging stations</a:t>
                </a:r>
                <a:endParaRPr lang="en-US" altLang="zh-TW" i="1" dirty="0">
                  <a:latin typeface="Times New Roman" panose="02020603050405020304" pitchFamily="18" charset="0"/>
                  <a:cs typeface="Times New Roman" panose="02020603050405020304" pitchFamily="18" charset="0"/>
                </a:endParaRPr>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i="1">
                            <a:latin typeface="Cambria Math" panose="02040503050406030204" pitchFamily="18" charset="0"/>
                          </a:rPr>
                          <m:t>𝑡</m:t>
                        </m:r>
                        <m:r>
                          <a:rPr lang="en-US" altLang="zh-TW" i="1">
                            <a:latin typeface="Cambria Math" panose="02040503050406030204" pitchFamily="18" charset="0"/>
                          </a:rPr>
                          <m:t>,</m:t>
                        </m:r>
                        <m:r>
                          <a:rPr lang="en-US" altLang="zh-TW" i="1">
                            <a:latin typeface="Cambria Math" panose="02040503050406030204" pitchFamily="18" charset="0"/>
                          </a:rPr>
                          <m:t>𝑖</m:t>
                        </m:r>
                      </m:sub>
                    </m:sSub>
                    <m:r>
                      <a:rPr lang="en-US" altLang="zh-TW" i="1">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power which transfer from charging station</a:t>
                </a:r>
                <a:r>
                  <a:rPr lang="en-US" altLang="zh-TW" i="1" dirty="0">
                    <a:latin typeface="Times New Roman" panose="02020603050405020304" pitchFamily="18" charset="0"/>
                    <a:cs typeface="Times New Roman" panose="02020603050405020304" pitchFamily="18" charset="0"/>
                  </a:rPr>
                  <a:t> t </a:t>
                </a:r>
                <a:r>
                  <a:rPr lang="en-US" altLang="zh-TW" dirty="0">
                    <a:latin typeface="Times New Roman" panose="02020603050405020304" pitchFamily="18" charset="0"/>
                    <a:cs typeface="Times New Roman" panose="02020603050405020304" pitchFamily="18" charset="0"/>
                  </a:rPr>
                  <a:t>to the sensor node </a:t>
                </a:r>
                <a:r>
                  <a:rPr lang="en-US" altLang="zh-TW" i="1" dirty="0">
                    <a:latin typeface="Times New Roman" panose="02020603050405020304" pitchFamily="18" charset="0"/>
                    <a:cs typeface="Times New Roman" panose="02020603050405020304" pitchFamily="18" charset="0"/>
                  </a:rPr>
                  <a:t>i</a:t>
                </a:r>
              </a:p>
              <a:p>
                <a:pPr lvl="1"/>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𝑔</m:t>
                        </m:r>
                      </m:e>
                      <m:sub>
                        <m:r>
                          <a:rPr lang="en-US" altLang="zh-TW" b="0" i="1" smtClean="0">
                            <a:latin typeface="Cambria Math" panose="02040503050406030204" pitchFamily="18" charset="0"/>
                          </a:rPr>
                          <m:t>𝑡</m:t>
                        </m:r>
                      </m:sub>
                    </m:sSub>
                  </m:oMath>
                </a14:m>
                <a:r>
                  <a:rPr lang="en-US" altLang="zh-TW" dirty="0">
                    <a:latin typeface="Times New Roman" panose="02020603050405020304" pitchFamily="18" charset="0"/>
                    <a:cs typeface="Times New Roman" panose="02020603050405020304" pitchFamily="18" charset="0"/>
                  </a:rPr>
                  <a:t> is a value of antenna gains of charging station </a:t>
                </a:r>
                <a:r>
                  <a:rPr lang="en-US" altLang="zh-TW" i="1" dirty="0">
                    <a:latin typeface="Times New Roman" panose="02020603050405020304" pitchFamily="18" charset="0"/>
                    <a:cs typeface="Times New Roman" panose="02020603050405020304" pitchFamily="18" charset="0"/>
                  </a:rPr>
                  <a:t>t</a:t>
                </a:r>
                <a:endParaRPr lang="en-US" altLang="zh-TW" dirty="0">
                  <a:latin typeface="Times New Roman" panose="02020603050405020304" pitchFamily="18" charset="0"/>
                  <a:cs typeface="Times New Roman" panose="02020603050405020304" pitchFamily="18" charset="0"/>
                </a:endParaRPr>
              </a:p>
              <a:p>
                <a:pPr lvl="1"/>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𝑔</m:t>
                        </m:r>
                      </m:e>
                      <m:sub>
                        <m:r>
                          <a:rPr lang="en-US" altLang="zh-TW" b="0" i="1" smtClean="0">
                            <a:latin typeface="Cambria Math" panose="02040503050406030204" pitchFamily="18" charset="0"/>
                          </a:rPr>
                          <m:t>𝑖</m:t>
                        </m:r>
                      </m:sub>
                    </m:sSub>
                  </m:oMath>
                </a14:m>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is a value of antenna gains of sensor node </a:t>
                </a:r>
                <a:r>
                  <a:rPr lang="en-US" altLang="zh-TW" i="1" dirty="0">
                    <a:latin typeface="Times New Roman" panose="02020603050405020304" pitchFamily="18" charset="0"/>
                    <a:cs typeface="Times New Roman" panose="02020603050405020304" pitchFamily="18" charset="0"/>
                  </a:rPr>
                  <a:t>i</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333" t="-1482"/>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73DA0BB7-265A-403C-9275-D587AB510EDC}" type="slidenum">
              <a:rPr lang="zh-TW" altLang="en-US" smtClean="0"/>
              <a:pPr/>
              <a:t>12</a:t>
            </a:fld>
            <a:endParaRPr lang="zh-TW" altLang="en-US"/>
          </a:p>
        </p:txBody>
      </p:sp>
    </p:spTree>
    <p:extLst>
      <p:ext uri="{BB962C8B-B14F-4D97-AF65-F5344CB8AC3E}">
        <p14:creationId xmlns:p14="http://schemas.microsoft.com/office/powerpoint/2010/main" val="4190298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869EBE-8918-409E-B1CA-85E676DA1D42}"/>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Method</a:t>
            </a:r>
            <a:br>
              <a:rPr lang="en-US" altLang="zh-TW" sz="4000" dirty="0">
                <a:latin typeface="Times New Roman" panose="02020603050405020304" pitchFamily="18" charset="0"/>
                <a:cs typeface="Times New Roman" panose="02020603050405020304" pitchFamily="18" charset="0"/>
              </a:rPr>
            </a:br>
            <a:r>
              <a:rPr lang="en-US" altLang="zh-TW" sz="3100">
                <a:latin typeface="Times New Roman" panose="02020603050405020304" pitchFamily="18" charset="0"/>
                <a:cs typeface="Times New Roman" panose="02020603050405020304" pitchFamily="18" charset="0"/>
              </a:rPr>
              <a:t>Two Step</a:t>
            </a:r>
            <a:endParaRPr lang="zh-TW" altLang="en-US" sz="31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4BB06548-1CE4-4589-B836-15B4D09580E6}"/>
              </a:ext>
            </a:extLst>
          </p:cNvPr>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Step1 : Movable-Charger-based Algorithm</a:t>
            </a:r>
          </a:p>
          <a:p>
            <a:pPr lvl="1"/>
            <a:r>
              <a:rPr lang="en-US" altLang="zh-TW" dirty="0">
                <a:latin typeface="Times New Roman" panose="02020603050405020304" pitchFamily="18" charset="0"/>
                <a:cs typeface="Times New Roman" panose="02020603050405020304" pitchFamily="18" charset="0"/>
              </a:rPr>
              <a:t>Find candidate locations</a:t>
            </a:r>
          </a:p>
          <a:p>
            <a:r>
              <a:rPr lang="en-US" altLang="zh-TW" dirty="0">
                <a:latin typeface="Times New Roman" panose="02020603050405020304" pitchFamily="18" charset="0"/>
                <a:cs typeface="Times New Roman" panose="02020603050405020304" pitchFamily="18" charset="0"/>
              </a:rPr>
              <a:t>Step2 : Non-dominated Sorting Genetic Algorithm-II</a:t>
            </a:r>
          </a:p>
          <a:p>
            <a:pPr lvl="1"/>
            <a:r>
              <a:rPr lang="en-US" altLang="zh-TW" dirty="0">
                <a:latin typeface="Times New Roman" panose="02020603050405020304" pitchFamily="18" charset="0"/>
                <a:cs typeface="Times New Roman" panose="02020603050405020304" pitchFamily="18" charset="0"/>
              </a:rPr>
              <a:t>Find the best location</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DE0AB888-172D-43C2-97CA-11E13B08E694}"/>
              </a:ext>
            </a:extLst>
          </p:cNvPr>
          <p:cNvSpPr>
            <a:spLocks noGrp="1"/>
          </p:cNvSpPr>
          <p:nvPr>
            <p:ph type="sldNum" sz="quarter" idx="12"/>
          </p:nvPr>
        </p:nvSpPr>
        <p:spPr/>
        <p:txBody>
          <a:bodyPr/>
          <a:lstStyle/>
          <a:p>
            <a:fld id="{73DA0BB7-265A-403C-9275-D587AB510EDC}" type="slidenum">
              <a:rPr lang="zh-TW" altLang="en-US" smtClean="0"/>
              <a:pPr/>
              <a:t>13</a:t>
            </a:fld>
            <a:endParaRPr lang="zh-TW" altLang="en-US"/>
          </a:p>
        </p:txBody>
      </p:sp>
    </p:spTree>
    <p:extLst>
      <p:ext uri="{BB962C8B-B14F-4D97-AF65-F5344CB8AC3E}">
        <p14:creationId xmlns:p14="http://schemas.microsoft.com/office/powerpoint/2010/main" val="1276617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latin typeface="Times New Roman" panose="02020603050405020304" pitchFamily="18" charset="0"/>
                <a:cs typeface="Times New Roman" panose="02020603050405020304" pitchFamily="18" charset="0"/>
              </a:rPr>
              <a:t>Movable-Charger-based Algorithm</a:t>
            </a:r>
            <a:endParaRPr lang="zh-TW" altLang="en-US" sz="4000"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pPr marL="0" indent="0">
              <a:buNone/>
            </a:pPr>
            <a:r>
              <a:rPr lang="en-US" altLang="zh-TW" dirty="0"/>
              <a:t> </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14</a:t>
            </a:fld>
            <a:endParaRPr lang="zh-TW" altLang="en-US"/>
          </a:p>
        </p:txBody>
      </p:sp>
      <p:sp>
        <p:nvSpPr>
          <p:cNvPr id="6" name="立方體 5"/>
          <p:cNvSpPr/>
          <p:nvPr/>
        </p:nvSpPr>
        <p:spPr>
          <a:xfrm>
            <a:off x="261864" y="1789250"/>
            <a:ext cx="8424936" cy="4464496"/>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1534344" y="5589240"/>
            <a:ext cx="22934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2611488" y="5517232"/>
            <a:ext cx="22934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3703236" y="4924093"/>
            <a:ext cx="22934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2119404" y="4924094"/>
            <a:ext cx="22934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p:nvSpPr>
        <p:spPr>
          <a:xfrm>
            <a:off x="6444208" y="5457170"/>
            <a:ext cx="22934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4644008" y="5733256"/>
            <a:ext cx="22934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5220072" y="5445224"/>
            <a:ext cx="22934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p:cNvSpPr/>
          <p:nvPr/>
        </p:nvSpPr>
        <p:spPr>
          <a:xfrm>
            <a:off x="2134940" y="2530354"/>
            <a:ext cx="229344"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5">
                  <a:lumMod val="75000"/>
                </a:schemeClr>
              </a:solidFill>
            </a:endParaRPr>
          </a:p>
        </p:txBody>
      </p:sp>
      <p:sp>
        <p:nvSpPr>
          <p:cNvPr id="24" name="橢圓 23"/>
          <p:cNvSpPr/>
          <p:nvPr/>
        </p:nvSpPr>
        <p:spPr>
          <a:xfrm>
            <a:off x="2491072" y="5267059"/>
            <a:ext cx="22934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p:nvSpPr>
        <p:spPr>
          <a:xfrm>
            <a:off x="3703236" y="2478934"/>
            <a:ext cx="229344"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5">
                  <a:lumMod val="75000"/>
                </a:schemeClr>
              </a:solidFill>
            </a:endParaRPr>
          </a:p>
        </p:txBody>
      </p:sp>
      <p:cxnSp>
        <p:nvCxnSpPr>
          <p:cNvPr id="16" name="直線單箭頭接點 15"/>
          <p:cNvCxnSpPr>
            <a:cxnSpLocks/>
            <a:endCxn id="31" idx="2"/>
          </p:cNvCxnSpPr>
          <p:nvPr/>
        </p:nvCxnSpPr>
        <p:spPr>
          <a:xfrm flipH="1" flipV="1">
            <a:off x="1124615" y="2550942"/>
            <a:ext cx="1010325" cy="2424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cxnSpLocks/>
            <a:endCxn id="31" idx="6"/>
          </p:cNvCxnSpPr>
          <p:nvPr/>
        </p:nvCxnSpPr>
        <p:spPr>
          <a:xfrm flipV="1">
            <a:off x="2364284" y="2550942"/>
            <a:ext cx="1010325" cy="2409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橢圓 30"/>
          <p:cNvSpPr/>
          <p:nvPr/>
        </p:nvSpPr>
        <p:spPr>
          <a:xfrm>
            <a:off x="1124615" y="2207976"/>
            <a:ext cx="2249994" cy="6859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
        <p:nvSpPr>
          <p:cNvPr id="41" name="橢圓 40"/>
          <p:cNvSpPr/>
          <p:nvPr/>
        </p:nvSpPr>
        <p:spPr>
          <a:xfrm>
            <a:off x="2679296" y="2187388"/>
            <a:ext cx="2249994" cy="6859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cxnSp>
        <p:nvCxnSpPr>
          <p:cNvPr id="34" name="直線接點 33"/>
          <p:cNvCxnSpPr>
            <a:cxnSpLocks/>
            <a:stCxn id="23" idx="4"/>
            <a:endCxn id="12" idx="0"/>
          </p:cNvCxnSpPr>
          <p:nvPr/>
        </p:nvCxnSpPr>
        <p:spPr>
          <a:xfrm flipH="1">
            <a:off x="2234076" y="2674370"/>
            <a:ext cx="15536" cy="224972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flipH="1" flipV="1">
            <a:off x="2679296" y="2586969"/>
            <a:ext cx="1010325" cy="2424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cxnSpLocks/>
            <a:stCxn id="11" idx="6"/>
            <a:endCxn id="41" idx="6"/>
          </p:cNvCxnSpPr>
          <p:nvPr/>
        </p:nvCxnSpPr>
        <p:spPr>
          <a:xfrm flipV="1">
            <a:off x="3932580" y="2530354"/>
            <a:ext cx="996710" cy="24657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文字方塊 4">
            <a:extLst>
              <a:ext uri="{FF2B5EF4-FFF2-40B4-BE49-F238E27FC236}">
                <a16:creationId xmlns:a16="http://schemas.microsoft.com/office/drawing/2014/main" id="{A746C030-B6B3-4909-9214-95A546443C35}"/>
              </a:ext>
            </a:extLst>
          </p:cNvPr>
          <p:cNvSpPr txBox="1"/>
          <p:nvPr/>
        </p:nvSpPr>
        <p:spPr>
          <a:xfrm>
            <a:off x="2215764" y="4243690"/>
            <a:ext cx="441146" cy="369332"/>
          </a:xfrm>
          <a:prstGeom prst="rect">
            <a:avLst/>
          </a:prstGeom>
          <a:noFill/>
        </p:spPr>
        <p:txBody>
          <a:bodyPr wrap="none" rtlCol="0">
            <a:spAutoFit/>
          </a:bodyPr>
          <a:lstStyle/>
          <a:p>
            <a:r>
              <a:rPr lang="en-US" altLang="zh-TW" dirty="0"/>
              <a:t>30</a:t>
            </a:r>
            <a:endParaRPr lang="zh-TW" altLang="en-US" dirty="0"/>
          </a:p>
        </p:txBody>
      </p:sp>
      <p:sp>
        <p:nvSpPr>
          <p:cNvPr id="8" name="弧形 7">
            <a:extLst>
              <a:ext uri="{FF2B5EF4-FFF2-40B4-BE49-F238E27FC236}">
                <a16:creationId xmlns:a16="http://schemas.microsoft.com/office/drawing/2014/main" id="{474DCAE7-640F-4D86-AB4E-5CF7F5889C35}"/>
              </a:ext>
            </a:extLst>
          </p:cNvPr>
          <p:cNvSpPr/>
          <p:nvPr/>
        </p:nvSpPr>
        <p:spPr>
          <a:xfrm>
            <a:off x="2041736" y="4612829"/>
            <a:ext cx="415752" cy="17816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62107D27-AC63-496B-83EE-148D929E5019}"/>
              </a:ext>
            </a:extLst>
          </p:cNvPr>
          <p:cNvSpPr txBox="1"/>
          <p:nvPr/>
        </p:nvSpPr>
        <p:spPr>
          <a:xfrm>
            <a:off x="1124615" y="3717032"/>
            <a:ext cx="505267" cy="369332"/>
          </a:xfrm>
          <a:prstGeom prst="rect">
            <a:avLst/>
          </a:prstGeom>
          <a:noFill/>
        </p:spPr>
        <p:txBody>
          <a:bodyPr wrap="none" rtlCol="0">
            <a:spAutoFit/>
          </a:bodyPr>
          <a:lstStyle/>
          <a:p>
            <a:r>
              <a:rPr lang="en-US" altLang="zh-TW" dirty="0"/>
              <a:t>3m</a:t>
            </a:r>
            <a:endParaRPr lang="zh-TW" altLang="en-US" dirty="0"/>
          </a:p>
        </p:txBody>
      </p:sp>
    </p:spTree>
    <p:extLst>
      <p:ext uri="{BB962C8B-B14F-4D97-AF65-F5344CB8AC3E}">
        <p14:creationId xmlns:p14="http://schemas.microsoft.com/office/powerpoint/2010/main" val="103107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1" grpId="0" animBg="1"/>
      <p:bldP spid="5" grpId="0"/>
      <p:bldP spid="8" grpId="0"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latin typeface="Times New Roman" panose="02020603050405020304" pitchFamily="18" charset="0"/>
                <a:cs typeface="Times New Roman" panose="02020603050405020304" pitchFamily="18" charset="0"/>
              </a:rPr>
              <a:t>Movable-Charger-based Algorithm </a:t>
            </a:r>
            <a:endParaRPr lang="zh-TW" altLang="en-US" sz="4000"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The centroid of triangle within three circles and two circles</a:t>
            </a:r>
          </a:p>
          <a:p>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15</a:t>
            </a:fld>
            <a:endParaRPr lang="zh-TW" altLang="en-US"/>
          </a:p>
        </p:txBody>
      </p:sp>
      <p:grpSp>
        <p:nvGrpSpPr>
          <p:cNvPr id="6" name="群組 5">
            <a:extLst>
              <a:ext uri="{FF2B5EF4-FFF2-40B4-BE49-F238E27FC236}">
                <a16:creationId xmlns:a16="http://schemas.microsoft.com/office/drawing/2014/main" id="{AD2B19B5-772C-4815-9539-17F6ED9A0AEF}"/>
              </a:ext>
            </a:extLst>
          </p:cNvPr>
          <p:cNvGrpSpPr/>
          <p:nvPr/>
        </p:nvGrpSpPr>
        <p:grpSpPr>
          <a:xfrm>
            <a:off x="1037127" y="3040360"/>
            <a:ext cx="2880320" cy="2548880"/>
            <a:chOff x="257035" y="2428793"/>
            <a:chExt cx="4099284" cy="3791906"/>
          </a:xfrm>
        </p:grpSpPr>
        <p:grpSp>
          <p:nvGrpSpPr>
            <p:cNvPr id="5" name="群組 4">
              <a:extLst>
                <a:ext uri="{FF2B5EF4-FFF2-40B4-BE49-F238E27FC236}">
                  <a16:creationId xmlns:a16="http://schemas.microsoft.com/office/drawing/2014/main" id="{FBB77FE8-3FB6-4AAB-98FB-DD426DD658CB}"/>
                </a:ext>
              </a:extLst>
            </p:cNvPr>
            <p:cNvGrpSpPr/>
            <p:nvPr/>
          </p:nvGrpSpPr>
          <p:grpSpPr>
            <a:xfrm>
              <a:off x="257035" y="2428793"/>
              <a:ext cx="4099284" cy="3791906"/>
              <a:chOff x="257035" y="2428793"/>
              <a:chExt cx="4099284" cy="3791906"/>
            </a:xfrm>
          </p:grpSpPr>
          <p:grpSp>
            <p:nvGrpSpPr>
              <p:cNvPr id="10" name="群組 9"/>
              <p:cNvGrpSpPr/>
              <p:nvPr/>
            </p:nvGrpSpPr>
            <p:grpSpPr>
              <a:xfrm>
                <a:off x="257035" y="2428793"/>
                <a:ext cx="4099284" cy="3791906"/>
                <a:chOff x="400708" y="2589422"/>
                <a:chExt cx="3451212" cy="3199085"/>
              </a:xfrm>
            </p:grpSpPr>
            <p:sp>
              <p:nvSpPr>
                <p:cNvPr id="7" name="橢圓 6"/>
                <p:cNvSpPr/>
                <p:nvPr/>
              </p:nvSpPr>
              <p:spPr>
                <a:xfrm>
                  <a:off x="1835696" y="2589422"/>
                  <a:ext cx="2016224" cy="1800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400708" y="3395307"/>
                  <a:ext cx="2016224" cy="1800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1437810" y="3988307"/>
                  <a:ext cx="2016224" cy="18002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 name="等腰三角形 10"/>
              <p:cNvSpPr/>
              <p:nvPr/>
            </p:nvSpPr>
            <p:spPr>
              <a:xfrm rot="1879151">
                <a:off x="2306745" y="4081958"/>
                <a:ext cx="408788" cy="26465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p:nvSpPr>
            <p:spPr>
              <a:xfrm>
                <a:off x="2475135" y="4191841"/>
                <a:ext cx="72008" cy="720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14" name="文字方塊 13"/>
            <p:cNvSpPr txBox="1"/>
            <p:nvPr/>
          </p:nvSpPr>
          <p:spPr>
            <a:xfrm>
              <a:off x="2592987" y="3671618"/>
              <a:ext cx="518091" cy="369332"/>
            </a:xfrm>
            <a:prstGeom prst="rect">
              <a:avLst/>
            </a:prstGeom>
            <a:noFill/>
          </p:spPr>
          <p:txBody>
            <a:bodyPr wrap="none" rtlCol="0">
              <a:spAutoFit/>
            </a:bodyPr>
            <a:lstStyle/>
            <a:p>
              <a:r>
                <a:rPr lang="en-US" altLang="zh-TW" dirty="0"/>
                <a:t>CR</a:t>
              </a:r>
              <a:endParaRPr lang="zh-TW" altLang="en-US" dirty="0"/>
            </a:p>
          </p:txBody>
        </p:sp>
      </p:grpSp>
      <p:grpSp>
        <p:nvGrpSpPr>
          <p:cNvPr id="15" name="群組 14">
            <a:extLst>
              <a:ext uri="{FF2B5EF4-FFF2-40B4-BE49-F238E27FC236}">
                <a16:creationId xmlns:a16="http://schemas.microsoft.com/office/drawing/2014/main" id="{976FFE78-E6EE-4B81-B3C0-1911A2E308BC}"/>
              </a:ext>
            </a:extLst>
          </p:cNvPr>
          <p:cNvGrpSpPr/>
          <p:nvPr/>
        </p:nvGrpSpPr>
        <p:grpSpPr>
          <a:xfrm>
            <a:off x="5076056" y="3317753"/>
            <a:ext cx="2635613" cy="2127471"/>
            <a:chOff x="1648355" y="1807635"/>
            <a:chExt cx="5487249" cy="4450768"/>
          </a:xfrm>
        </p:grpSpPr>
        <p:grpSp>
          <p:nvGrpSpPr>
            <p:cNvPr id="16" name="群組 15">
              <a:extLst>
                <a:ext uri="{FF2B5EF4-FFF2-40B4-BE49-F238E27FC236}">
                  <a16:creationId xmlns:a16="http://schemas.microsoft.com/office/drawing/2014/main" id="{854A8304-B0CA-460E-9CBE-B3B170C3597A}"/>
                </a:ext>
              </a:extLst>
            </p:cNvPr>
            <p:cNvGrpSpPr/>
            <p:nvPr/>
          </p:nvGrpSpPr>
          <p:grpSpPr>
            <a:xfrm rot="1823062">
              <a:off x="1648355" y="1807635"/>
              <a:ext cx="5487249" cy="4450768"/>
              <a:chOff x="323528" y="2138127"/>
              <a:chExt cx="3451212" cy="2606085"/>
            </a:xfrm>
          </p:grpSpPr>
          <p:sp>
            <p:nvSpPr>
              <p:cNvPr id="19" name="橢圓 18">
                <a:extLst>
                  <a:ext uri="{FF2B5EF4-FFF2-40B4-BE49-F238E27FC236}">
                    <a16:creationId xmlns:a16="http://schemas.microsoft.com/office/drawing/2014/main" id="{4591BC30-5ACB-45E6-A3AE-499C68BE0ECD}"/>
                  </a:ext>
                </a:extLst>
              </p:cNvPr>
              <p:cNvSpPr/>
              <p:nvPr/>
            </p:nvSpPr>
            <p:spPr>
              <a:xfrm>
                <a:off x="1758516" y="2138127"/>
                <a:ext cx="2016224" cy="1800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8BFE20FF-81FE-4145-AD47-6901906C2DB1}"/>
                  </a:ext>
                </a:extLst>
              </p:cNvPr>
              <p:cNvSpPr/>
              <p:nvPr/>
            </p:nvSpPr>
            <p:spPr>
              <a:xfrm>
                <a:off x="323528" y="2944012"/>
                <a:ext cx="2016224" cy="1800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7" name="直線接點 16">
              <a:extLst>
                <a:ext uri="{FF2B5EF4-FFF2-40B4-BE49-F238E27FC236}">
                  <a16:creationId xmlns:a16="http://schemas.microsoft.com/office/drawing/2014/main" id="{49F395A7-8DCB-4FDF-9B17-391AA44E7A7D}"/>
                </a:ext>
              </a:extLst>
            </p:cNvPr>
            <p:cNvCxnSpPr>
              <a:cxnSpLocks/>
              <a:stCxn id="19" idx="2"/>
              <a:endCxn id="20" idx="6"/>
            </p:cNvCxnSpPr>
            <p:nvPr/>
          </p:nvCxnSpPr>
          <p:spPr>
            <a:xfrm>
              <a:off x="4341446" y="3205664"/>
              <a:ext cx="101067" cy="1654711"/>
            </a:xfrm>
            <a:prstGeom prst="line">
              <a:avLst/>
            </a:prstGeom>
          </p:spPr>
          <p:style>
            <a:lnRef idx="1">
              <a:schemeClr val="accent1"/>
            </a:lnRef>
            <a:fillRef idx="0">
              <a:schemeClr val="accent1"/>
            </a:fillRef>
            <a:effectRef idx="0">
              <a:schemeClr val="accent1"/>
            </a:effectRef>
            <a:fontRef idx="minor">
              <a:schemeClr val="tx1"/>
            </a:fontRef>
          </p:style>
        </p:cxnSp>
        <p:sp>
          <p:nvSpPr>
            <p:cNvPr id="18" name="橢圓 17">
              <a:extLst>
                <a:ext uri="{FF2B5EF4-FFF2-40B4-BE49-F238E27FC236}">
                  <a16:creationId xmlns:a16="http://schemas.microsoft.com/office/drawing/2014/main" id="{33507A69-77D5-4FB7-A357-9E1A878C533F}"/>
                </a:ext>
              </a:extLst>
            </p:cNvPr>
            <p:cNvSpPr/>
            <p:nvPr/>
          </p:nvSpPr>
          <p:spPr>
            <a:xfrm>
              <a:off x="4341446" y="3971574"/>
              <a:ext cx="72008" cy="720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43800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latin typeface="Times New Roman" panose="02020603050405020304" pitchFamily="18" charset="0"/>
                <a:cs typeface="Times New Roman" panose="02020603050405020304" pitchFamily="18" charset="0"/>
              </a:rPr>
              <a:t>NSGA-II</a:t>
            </a:r>
            <a:endParaRPr lang="zh-TW" altLang="en-US" sz="4000"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NSGA-II (Non-dominated Sorting Genetic Algorithm-II) is a Multiple Objective Optimization (MOO) algorithm</a:t>
            </a:r>
          </a:p>
          <a:p>
            <a:pPr lvl="1"/>
            <a:r>
              <a:rPr lang="en-US" altLang="zh-TW" dirty="0">
                <a:latin typeface="Times New Roman" panose="02020603050405020304" pitchFamily="18" charset="0"/>
                <a:cs typeface="Times New Roman" panose="02020603050405020304" pitchFamily="18" charset="0"/>
              </a:rPr>
              <a:t>Initialize</a:t>
            </a:r>
          </a:p>
          <a:p>
            <a:pPr lvl="1"/>
            <a:r>
              <a:rPr lang="en-US" altLang="zh-TW" dirty="0">
                <a:latin typeface="Times New Roman" panose="02020603050405020304" pitchFamily="18" charset="0"/>
                <a:cs typeface="Times New Roman" panose="02020603050405020304" pitchFamily="18" charset="0"/>
              </a:rPr>
              <a:t>Crossover</a:t>
            </a:r>
          </a:p>
          <a:p>
            <a:pPr lvl="1"/>
            <a:r>
              <a:rPr lang="en-US" altLang="zh-TW" dirty="0">
                <a:latin typeface="Times New Roman" panose="02020603050405020304" pitchFamily="18" charset="0"/>
                <a:cs typeface="Times New Roman" panose="02020603050405020304" pitchFamily="18" charset="0"/>
              </a:rPr>
              <a:t>Mutation</a:t>
            </a:r>
          </a:p>
          <a:p>
            <a:pPr lvl="1"/>
            <a:r>
              <a:rPr lang="en-US" altLang="zh-TW" dirty="0">
                <a:latin typeface="Times New Roman" panose="02020603050405020304" pitchFamily="18" charset="0"/>
                <a:cs typeface="Times New Roman" panose="02020603050405020304" pitchFamily="18" charset="0"/>
              </a:rPr>
              <a:t>Selection (Non-dominated Sorting, Crowding Distance)</a:t>
            </a: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16</a:t>
            </a:fld>
            <a:endParaRPr lang="zh-TW" altLang="en-US"/>
          </a:p>
        </p:txBody>
      </p:sp>
    </p:spTree>
    <p:extLst>
      <p:ext uri="{BB962C8B-B14F-4D97-AF65-F5344CB8AC3E}">
        <p14:creationId xmlns:p14="http://schemas.microsoft.com/office/powerpoint/2010/main" val="4199492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0F7BBE3-FB8B-4C7F-859D-2E7ADE3BF347}"/>
              </a:ext>
            </a:extLst>
          </p:cNvPr>
          <p:cNvPicPr>
            <a:picLocks noChangeAspect="1"/>
          </p:cNvPicPr>
          <p:nvPr/>
        </p:nvPicPr>
        <p:blipFill>
          <a:blip r:embed="rId2"/>
          <a:stretch>
            <a:fillRect/>
          </a:stretch>
        </p:blipFill>
        <p:spPr>
          <a:xfrm>
            <a:off x="1139568" y="2420888"/>
            <a:ext cx="2627209" cy="1726029"/>
          </a:xfrm>
          <a:prstGeom prst="rect">
            <a:avLst/>
          </a:prstGeom>
        </p:spPr>
      </p:pic>
      <p:sp>
        <p:nvSpPr>
          <p:cNvPr id="2" name="標題 1">
            <a:extLst>
              <a:ext uri="{FF2B5EF4-FFF2-40B4-BE49-F238E27FC236}">
                <a16:creationId xmlns:a16="http://schemas.microsoft.com/office/drawing/2014/main" id="{A649B88D-6652-4B4D-A1BD-C8DF69CD69CC}"/>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NSGA-II</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Encoding Chromosome</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380E1995-DCED-4C3E-B74A-8460B497D82D}"/>
              </a:ext>
            </a:extLst>
          </p:cNvPr>
          <p:cNvSpPr>
            <a:spLocks noGrp="1"/>
          </p:cNvSpPr>
          <p:nvPr>
            <p:ph type="sldNum" sz="quarter" idx="12"/>
          </p:nvPr>
        </p:nvSpPr>
        <p:spPr/>
        <p:txBody>
          <a:bodyPr/>
          <a:lstStyle/>
          <a:p>
            <a:fld id="{73DA0BB7-265A-403C-9275-D587AB510EDC}" type="slidenum">
              <a:rPr lang="zh-TW" altLang="en-US" smtClean="0"/>
              <a:pPr/>
              <a:t>17</a:t>
            </a:fld>
            <a:endParaRPr lang="zh-TW" altLang="en-US"/>
          </a:p>
        </p:txBody>
      </p:sp>
      <p:sp>
        <p:nvSpPr>
          <p:cNvPr id="6" name="橢圓 5">
            <a:extLst>
              <a:ext uri="{FF2B5EF4-FFF2-40B4-BE49-F238E27FC236}">
                <a16:creationId xmlns:a16="http://schemas.microsoft.com/office/drawing/2014/main" id="{6D843B28-B615-4490-9ACB-AC213E130A8C}"/>
              </a:ext>
            </a:extLst>
          </p:cNvPr>
          <p:cNvSpPr/>
          <p:nvPr/>
        </p:nvSpPr>
        <p:spPr>
          <a:xfrm>
            <a:off x="1259632" y="2649569"/>
            <a:ext cx="147028"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2B85F8E8-873A-4433-94AD-89D4CBEA6F35}"/>
              </a:ext>
            </a:extLst>
          </p:cNvPr>
          <p:cNvSpPr/>
          <p:nvPr/>
        </p:nvSpPr>
        <p:spPr>
          <a:xfrm>
            <a:off x="2379659" y="3708703"/>
            <a:ext cx="147028"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088DBC4A-88BA-4DE1-9B7C-286B8B154080}"/>
              </a:ext>
            </a:extLst>
          </p:cNvPr>
          <p:cNvSpPr/>
          <p:nvPr/>
        </p:nvSpPr>
        <p:spPr>
          <a:xfrm>
            <a:off x="2527629" y="3369649"/>
            <a:ext cx="147028"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EA3DD85D-5560-42EC-AD6B-5606432676DB}"/>
              </a:ext>
            </a:extLst>
          </p:cNvPr>
          <p:cNvSpPr/>
          <p:nvPr/>
        </p:nvSpPr>
        <p:spPr>
          <a:xfrm>
            <a:off x="1627087" y="2647064"/>
            <a:ext cx="147028"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D5C6A4CD-392A-4E11-9E99-B02705F85FD8}"/>
              </a:ext>
            </a:extLst>
          </p:cNvPr>
          <p:cNvSpPr/>
          <p:nvPr/>
        </p:nvSpPr>
        <p:spPr>
          <a:xfrm>
            <a:off x="2678144" y="3615156"/>
            <a:ext cx="147028"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C73B0E98-0EFD-45F3-8735-5ECEB076202F}"/>
              </a:ext>
            </a:extLst>
          </p:cNvPr>
          <p:cNvSpPr/>
          <p:nvPr/>
        </p:nvSpPr>
        <p:spPr>
          <a:xfrm>
            <a:off x="1259632" y="2467044"/>
            <a:ext cx="511471"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06C146DD-2EE8-4166-B9C6-ACA03E3FC0D0}"/>
              </a:ext>
            </a:extLst>
          </p:cNvPr>
          <p:cNvSpPr/>
          <p:nvPr/>
        </p:nvSpPr>
        <p:spPr>
          <a:xfrm>
            <a:off x="2270951" y="3363128"/>
            <a:ext cx="511471"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DEB42D7E-D408-4FCC-ACA1-C04A06970648}"/>
              </a:ext>
            </a:extLst>
          </p:cNvPr>
          <p:cNvSpPr/>
          <p:nvPr/>
        </p:nvSpPr>
        <p:spPr>
          <a:xfrm>
            <a:off x="2418921" y="3315496"/>
            <a:ext cx="511471"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016AD0F5-5E44-4FF9-980B-0BDBD5B25825}"/>
              </a:ext>
            </a:extLst>
          </p:cNvPr>
          <p:cNvSpPr/>
          <p:nvPr/>
        </p:nvSpPr>
        <p:spPr>
          <a:xfrm>
            <a:off x="2362418" y="3498058"/>
            <a:ext cx="511471"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02B7AA27-5249-49D6-BFFA-ABF5F8D4FFCE}"/>
              </a:ext>
            </a:extLst>
          </p:cNvPr>
          <p:cNvSpPr/>
          <p:nvPr/>
        </p:nvSpPr>
        <p:spPr>
          <a:xfrm>
            <a:off x="2344936" y="3369649"/>
            <a:ext cx="511471"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569D8CD4-1765-4BFD-A5C6-550311FA9C3E}"/>
              </a:ext>
            </a:extLst>
          </p:cNvPr>
          <p:cNvSpPr txBox="1"/>
          <p:nvPr/>
        </p:nvSpPr>
        <p:spPr>
          <a:xfrm>
            <a:off x="4261211" y="2730621"/>
            <a:ext cx="2627209" cy="36933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5 candidate locations</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35C9EFEA-59A4-482D-BB3D-7B5596FF5026}"/>
              </a:ext>
            </a:extLst>
          </p:cNvPr>
          <p:cNvSpPr txBox="1"/>
          <p:nvPr/>
        </p:nvSpPr>
        <p:spPr>
          <a:xfrm>
            <a:off x="4261211" y="3277250"/>
            <a:ext cx="1556836" cy="646331"/>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 deployed</a:t>
            </a:r>
          </a:p>
          <a:p>
            <a:r>
              <a:rPr lang="en-US" altLang="zh-TW" dirty="0">
                <a:latin typeface="Times New Roman" panose="02020603050405020304" pitchFamily="18" charset="0"/>
                <a:cs typeface="Times New Roman" panose="02020603050405020304" pitchFamily="18" charset="0"/>
              </a:rPr>
              <a:t>0 not deployed</a:t>
            </a:r>
            <a:endParaRPr lang="zh-TW" altLang="en-US" dirty="0">
              <a:latin typeface="Times New Roman" panose="02020603050405020304" pitchFamily="18" charset="0"/>
              <a:cs typeface="Times New Roman" panose="02020603050405020304" pitchFamily="18" charset="0"/>
            </a:endParaRPr>
          </a:p>
        </p:txBody>
      </p:sp>
      <p:sp>
        <p:nvSpPr>
          <p:cNvPr id="31" name="箭號: 向下 30">
            <a:extLst>
              <a:ext uri="{FF2B5EF4-FFF2-40B4-BE49-F238E27FC236}">
                <a16:creationId xmlns:a16="http://schemas.microsoft.com/office/drawing/2014/main" id="{7134D638-DFB7-42A0-A90B-976EECA69468}"/>
              </a:ext>
            </a:extLst>
          </p:cNvPr>
          <p:cNvSpPr/>
          <p:nvPr/>
        </p:nvSpPr>
        <p:spPr>
          <a:xfrm>
            <a:off x="2134442" y="4242996"/>
            <a:ext cx="600443" cy="36004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橢圓 27">
                <a:extLst>
                  <a:ext uri="{FF2B5EF4-FFF2-40B4-BE49-F238E27FC236}">
                    <a16:creationId xmlns:a16="http://schemas.microsoft.com/office/drawing/2014/main" id="{0DF5AB18-246A-47D0-A034-153C536DEF6C}"/>
                  </a:ext>
                </a:extLst>
              </p:cNvPr>
              <p:cNvSpPr/>
              <p:nvPr/>
            </p:nvSpPr>
            <p:spPr>
              <a:xfrm>
                <a:off x="1246071" y="479871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b="0" i="1" smtClean="0">
                          <a:latin typeface="Cambria Math" panose="02040503050406030204" pitchFamily="18" charset="0"/>
                        </a:rPr>
                        <m:t>=(2, 9)</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smtClean="0">
                        <a:latin typeface="Cambria Math" panose="02040503050406030204" pitchFamily="18" charset="0"/>
                      </a:rPr>
                      <m:t>𝛽</m:t>
                    </m:r>
                    <m:r>
                      <a:rPr lang="en-US" altLang="zh-TW" sz="1200" b="0" i="1" smtClean="0">
                        <a:latin typeface="Cambria Math" panose="02040503050406030204" pitchFamily="18" charset="0"/>
                      </a:rPr>
                      <m:t>=</m:t>
                    </m:r>
                  </m:oMath>
                </a14:m>
                <a:r>
                  <a:rPr lang="en-US" altLang="zh-TW" sz="1200" dirty="0"/>
                  <a:t>1</a:t>
                </a:r>
                <a:endParaRPr lang="zh-TW" altLang="en-US" sz="1200" dirty="0"/>
              </a:p>
            </p:txBody>
          </p:sp>
        </mc:Choice>
        <mc:Fallback xmlns="">
          <p:sp>
            <p:nvSpPr>
              <p:cNvPr id="28" name="橢圓 27">
                <a:extLst>
                  <a:ext uri="{FF2B5EF4-FFF2-40B4-BE49-F238E27FC236}">
                    <a16:creationId xmlns:a16="http://schemas.microsoft.com/office/drawing/2014/main" id="{0DF5AB18-246A-47D0-A034-153C536DEF6C}"/>
                  </a:ext>
                </a:extLst>
              </p:cNvPr>
              <p:cNvSpPr>
                <a:spLocks noRot="1" noChangeAspect="1" noMove="1" noResize="1" noEditPoints="1" noAdjustHandles="1" noChangeArrowheads="1" noChangeShapeType="1" noTextEdit="1"/>
              </p:cNvSpPr>
              <p:nvPr/>
            </p:nvSpPr>
            <p:spPr>
              <a:xfrm>
                <a:off x="1246071" y="4798712"/>
                <a:ext cx="1267055" cy="623327"/>
              </a:xfrm>
              <a:prstGeom prst="ellipse">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橢圓 31">
                <a:extLst>
                  <a:ext uri="{FF2B5EF4-FFF2-40B4-BE49-F238E27FC236}">
                    <a16:creationId xmlns:a16="http://schemas.microsoft.com/office/drawing/2014/main" id="{406F6A24-B351-4CBE-8A23-6152E9349DEB}"/>
                  </a:ext>
                </a:extLst>
              </p:cNvPr>
              <p:cNvSpPr/>
              <p:nvPr/>
            </p:nvSpPr>
            <p:spPr>
              <a:xfrm>
                <a:off x="3807303" y="479871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2</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a:t>
                </a:r>
                <a:endParaRPr lang="zh-TW" altLang="en-US" sz="1200" dirty="0"/>
              </a:p>
            </p:txBody>
          </p:sp>
        </mc:Choice>
        <mc:Fallback xmlns="">
          <p:sp>
            <p:nvSpPr>
              <p:cNvPr id="32" name="橢圓 31">
                <a:extLst>
                  <a:ext uri="{FF2B5EF4-FFF2-40B4-BE49-F238E27FC236}">
                    <a16:creationId xmlns:a16="http://schemas.microsoft.com/office/drawing/2014/main" id="{406F6A24-B351-4CBE-8A23-6152E9349DEB}"/>
                  </a:ext>
                </a:extLst>
              </p:cNvPr>
              <p:cNvSpPr>
                <a:spLocks noRot="1" noChangeAspect="1" noMove="1" noResize="1" noEditPoints="1" noAdjustHandles="1" noChangeArrowheads="1" noChangeShapeType="1" noTextEdit="1"/>
              </p:cNvSpPr>
              <p:nvPr/>
            </p:nvSpPr>
            <p:spPr>
              <a:xfrm>
                <a:off x="3807303" y="4798712"/>
                <a:ext cx="1267055" cy="623327"/>
              </a:xfrm>
              <a:prstGeom prst="ellipse">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橢圓 32">
                <a:extLst>
                  <a:ext uri="{FF2B5EF4-FFF2-40B4-BE49-F238E27FC236}">
                    <a16:creationId xmlns:a16="http://schemas.microsoft.com/office/drawing/2014/main" id="{8539A59E-AE5D-49CA-B3BA-BB4D16E3FBD7}"/>
                  </a:ext>
                </a:extLst>
              </p:cNvPr>
              <p:cNvSpPr/>
              <p:nvPr/>
            </p:nvSpPr>
            <p:spPr>
              <a:xfrm>
                <a:off x="5094828" y="479894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a:t>
                </a:r>
                <a:endParaRPr lang="zh-TW" altLang="en-US" sz="1200" dirty="0"/>
              </a:p>
            </p:txBody>
          </p:sp>
        </mc:Choice>
        <mc:Fallback xmlns="">
          <p:sp>
            <p:nvSpPr>
              <p:cNvPr id="33" name="橢圓 32">
                <a:extLst>
                  <a:ext uri="{FF2B5EF4-FFF2-40B4-BE49-F238E27FC236}">
                    <a16:creationId xmlns:a16="http://schemas.microsoft.com/office/drawing/2014/main" id="{8539A59E-AE5D-49CA-B3BA-BB4D16E3FBD7}"/>
                  </a:ext>
                </a:extLst>
              </p:cNvPr>
              <p:cNvSpPr>
                <a:spLocks noRot="1" noChangeAspect="1" noMove="1" noResize="1" noEditPoints="1" noAdjustHandles="1" noChangeArrowheads="1" noChangeShapeType="1" noTextEdit="1"/>
              </p:cNvSpPr>
              <p:nvPr/>
            </p:nvSpPr>
            <p:spPr>
              <a:xfrm>
                <a:off x="5094828" y="4798945"/>
                <a:ext cx="1267055" cy="623327"/>
              </a:xfrm>
              <a:prstGeom prst="ellipse">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橢圓 33">
                <a:extLst>
                  <a:ext uri="{FF2B5EF4-FFF2-40B4-BE49-F238E27FC236}">
                    <a16:creationId xmlns:a16="http://schemas.microsoft.com/office/drawing/2014/main" id="{7E1F838C-48CA-475F-9B38-FB1CB02FBB1F}"/>
                  </a:ext>
                </a:extLst>
              </p:cNvPr>
              <p:cNvSpPr/>
              <p:nvPr/>
            </p:nvSpPr>
            <p:spPr>
              <a:xfrm>
                <a:off x="6375444" y="4798711"/>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8</m:t>
                      </m:r>
                      <m:r>
                        <a:rPr lang="en-US" altLang="zh-TW" sz="1200" i="1">
                          <a:latin typeface="Cambria Math" panose="02040503050406030204" pitchFamily="18" charset="0"/>
                        </a:rPr>
                        <m:t>, </m:t>
                      </m:r>
                      <m:r>
                        <a:rPr lang="en-US" altLang="zh-TW" sz="1200" b="0" i="1" smtClean="0">
                          <a:latin typeface="Cambria Math" panose="02040503050406030204" pitchFamily="18" charset="0"/>
                        </a:rPr>
                        <m:t>4</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a:t>
                </a:r>
                <a:endParaRPr lang="zh-TW" altLang="en-US" sz="1200" dirty="0"/>
              </a:p>
            </p:txBody>
          </p:sp>
        </mc:Choice>
        <mc:Fallback xmlns="">
          <p:sp>
            <p:nvSpPr>
              <p:cNvPr id="34" name="橢圓 33">
                <a:extLst>
                  <a:ext uri="{FF2B5EF4-FFF2-40B4-BE49-F238E27FC236}">
                    <a16:creationId xmlns:a16="http://schemas.microsoft.com/office/drawing/2014/main" id="{7E1F838C-48CA-475F-9B38-FB1CB02FBB1F}"/>
                  </a:ext>
                </a:extLst>
              </p:cNvPr>
              <p:cNvSpPr>
                <a:spLocks noRot="1" noChangeAspect="1" noMove="1" noResize="1" noEditPoints="1" noAdjustHandles="1" noChangeArrowheads="1" noChangeShapeType="1" noTextEdit="1"/>
              </p:cNvSpPr>
              <p:nvPr/>
            </p:nvSpPr>
            <p:spPr>
              <a:xfrm>
                <a:off x="6375444" y="4798711"/>
                <a:ext cx="1267055" cy="623327"/>
              </a:xfrm>
              <a:prstGeom prst="ellipse">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橢圓 34">
                <a:extLst>
                  <a:ext uri="{FF2B5EF4-FFF2-40B4-BE49-F238E27FC236}">
                    <a16:creationId xmlns:a16="http://schemas.microsoft.com/office/drawing/2014/main" id="{5745B159-8DE3-4E64-AEE1-40CDE29822F7}"/>
                  </a:ext>
                </a:extLst>
              </p:cNvPr>
              <p:cNvSpPr/>
              <p:nvPr/>
            </p:nvSpPr>
            <p:spPr>
              <a:xfrm>
                <a:off x="2526687" y="479871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6</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a:t>
                </a:r>
                <a:endParaRPr lang="zh-TW" altLang="en-US" sz="1200" dirty="0"/>
              </a:p>
            </p:txBody>
          </p:sp>
        </mc:Choice>
        <mc:Fallback xmlns="">
          <p:sp>
            <p:nvSpPr>
              <p:cNvPr id="35" name="橢圓 34">
                <a:extLst>
                  <a:ext uri="{FF2B5EF4-FFF2-40B4-BE49-F238E27FC236}">
                    <a16:creationId xmlns:a16="http://schemas.microsoft.com/office/drawing/2014/main" id="{5745B159-8DE3-4E64-AEE1-40CDE29822F7}"/>
                  </a:ext>
                </a:extLst>
              </p:cNvPr>
              <p:cNvSpPr>
                <a:spLocks noRot="1" noChangeAspect="1" noMove="1" noResize="1" noEditPoints="1" noAdjustHandles="1" noChangeArrowheads="1" noChangeShapeType="1" noTextEdit="1"/>
              </p:cNvSpPr>
              <p:nvPr/>
            </p:nvSpPr>
            <p:spPr>
              <a:xfrm>
                <a:off x="2526687" y="4798712"/>
                <a:ext cx="1267055" cy="623327"/>
              </a:xfrm>
              <a:prstGeom prst="ellipse">
                <a:avLst/>
              </a:prstGeom>
              <a:blipFill>
                <a:blip r:embed="rId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153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29" grpId="0"/>
      <p:bldP spid="30" grpId="0"/>
      <p:bldP spid="31" grpId="0" animBg="1"/>
      <p:bldP spid="28" grpId="0" animBg="1"/>
      <p:bldP spid="32" grpId="0" animBg="1"/>
      <p:bldP spid="33" grpId="0" animBg="1"/>
      <p:bldP spid="34" grpId="0" animBg="1"/>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241E65-96E5-4A01-9B86-507CF1BC7284}"/>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NSGA-II</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Initialize (Random)</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DA9706B0-D070-4E0F-A3E4-FCD13F0EC4D9}"/>
              </a:ext>
            </a:extLst>
          </p:cNvPr>
          <p:cNvSpPr>
            <a:spLocks noGrp="1"/>
          </p:cNvSpPr>
          <p:nvPr>
            <p:ph type="sldNum" sz="quarter" idx="12"/>
          </p:nvPr>
        </p:nvSpPr>
        <p:spPr/>
        <p:txBody>
          <a:bodyPr/>
          <a:lstStyle/>
          <a:p>
            <a:fld id="{73DA0BB7-265A-403C-9275-D587AB510EDC}" type="slidenum">
              <a:rPr lang="zh-TW" altLang="en-US" smtClean="0"/>
              <a:pPr/>
              <a:t>18</a:t>
            </a:fld>
            <a:endParaRPr lang="zh-TW" altLang="en-US"/>
          </a:p>
        </p:txBody>
      </p:sp>
      <mc:AlternateContent xmlns:mc="http://schemas.openxmlformats.org/markup-compatibility/2006" xmlns:a14="http://schemas.microsoft.com/office/drawing/2010/main">
        <mc:Choice Requires="a14">
          <p:sp>
            <p:nvSpPr>
              <p:cNvPr id="25" name="橢圓 24">
                <a:extLst>
                  <a:ext uri="{FF2B5EF4-FFF2-40B4-BE49-F238E27FC236}">
                    <a16:creationId xmlns:a16="http://schemas.microsoft.com/office/drawing/2014/main" id="{DA6195D3-AFBC-4DAE-B09D-205D28137D15}"/>
                  </a:ext>
                </a:extLst>
              </p:cNvPr>
              <p:cNvSpPr/>
              <p:nvPr/>
            </p:nvSpPr>
            <p:spPr>
              <a:xfrm>
                <a:off x="1112604" y="2145251"/>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b="0" i="1" smtClean="0">
                          <a:latin typeface="Cambria Math" panose="02040503050406030204" pitchFamily="18" charset="0"/>
                        </a:rPr>
                        <m:t>=(2, 9)</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smtClean="0">
                        <a:latin typeface="Cambria Math" panose="02040503050406030204" pitchFamily="18" charset="0"/>
                      </a:rPr>
                      <m:t>𝛽</m:t>
                    </m:r>
                    <m:r>
                      <a:rPr lang="en-US" altLang="zh-TW" sz="1200" b="0" i="1" smtClean="0">
                        <a:latin typeface="Cambria Math" panose="02040503050406030204" pitchFamily="18" charset="0"/>
                      </a:rPr>
                      <m:t>=</m:t>
                    </m:r>
                  </m:oMath>
                </a14:m>
                <a:r>
                  <a:rPr lang="en-US" altLang="zh-TW" sz="1200" dirty="0"/>
                  <a:t>0 </a:t>
                </a:r>
                <a:endParaRPr lang="zh-TW" altLang="en-US" sz="1200" dirty="0"/>
              </a:p>
            </p:txBody>
          </p:sp>
        </mc:Choice>
        <mc:Fallback xmlns="">
          <p:sp>
            <p:nvSpPr>
              <p:cNvPr id="25" name="橢圓 24">
                <a:extLst>
                  <a:ext uri="{FF2B5EF4-FFF2-40B4-BE49-F238E27FC236}">
                    <a16:creationId xmlns:a16="http://schemas.microsoft.com/office/drawing/2014/main" id="{DA6195D3-AFBC-4DAE-B09D-205D28137D15}"/>
                  </a:ext>
                </a:extLst>
              </p:cNvPr>
              <p:cNvSpPr>
                <a:spLocks noRot="1" noChangeAspect="1" noMove="1" noResize="1" noEditPoints="1" noAdjustHandles="1" noChangeArrowheads="1" noChangeShapeType="1" noTextEdit="1"/>
              </p:cNvSpPr>
              <p:nvPr/>
            </p:nvSpPr>
            <p:spPr>
              <a:xfrm>
                <a:off x="1112604" y="2145251"/>
                <a:ext cx="1267055" cy="623327"/>
              </a:xfrm>
              <a:prstGeom prst="ellipse">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橢圓 25">
                <a:extLst>
                  <a:ext uri="{FF2B5EF4-FFF2-40B4-BE49-F238E27FC236}">
                    <a16:creationId xmlns:a16="http://schemas.microsoft.com/office/drawing/2014/main" id="{44F53754-8D12-4679-9168-CDB8BD9DF993}"/>
                  </a:ext>
                </a:extLst>
              </p:cNvPr>
              <p:cNvSpPr/>
              <p:nvPr/>
            </p:nvSpPr>
            <p:spPr>
              <a:xfrm>
                <a:off x="3673836" y="2145251"/>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2</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a:t>
                </a:r>
                <a:endParaRPr lang="zh-TW" altLang="en-US" sz="1200" dirty="0"/>
              </a:p>
            </p:txBody>
          </p:sp>
        </mc:Choice>
        <mc:Fallback xmlns="">
          <p:sp>
            <p:nvSpPr>
              <p:cNvPr id="26" name="橢圓 25">
                <a:extLst>
                  <a:ext uri="{FF2B5EF4-FFF2-40B4-BE49-F238E27FC236}">
                    <a16:creationId xmlns:a16="http://schemas.microsoft.com/office/drawing/2014/main" id="{44F53754-8D12-4679-9168-CDB8BD9DF993}"/>
                  </a:ext>
                </a:extLst>
              </p:cNvPr>
              <p:cNvSpPr>
                <a:spLocks noRot="1" noChangeAspect="1" noMove="1" noResize="1" noEditPoints="1" noAdjustHandles="1" noChangeArrowheads="1" noChangeShapeType="1" noTextEdit="1"/>
              </p:cNvSpPr>
              <p:nvPr/>
            </p:nvSpPr>
            <p:spPr>
              <a:xfrm>
                <a:off x="3673836" y="2145251"/>
                <a:ext cx="1267055" cy="623327"/>
              </a:xfrm>
              <a:prstGeom prst="ellipse">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橢圓 26">
                <a:extLst>
                  <a:ext uri="{FF2B5EF4-FFF2-40B4-BE49-F238E27FC236}">
                    <a16:creationId xmlns:a16="http://schemas.microsoft.com/office/drawing/2014/main" id="{D5D43836-9659-4BC3-ACB8-973CBC478D25}"/>
                  </a:ext>
                </a:extLst>
              </p:cNvPr>
              <p:cNvSpPr/>
              <p:nvPr/>
            </p:nvSpPr>
            <p:spPr>
              <a:xfrm>
                <a:off x="4961361" y="2145484"/>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0</a:t>
                </a:r>
                <a:endParaRPr lang="zh-TW" altLang="en-US" sz="1200" dirty="0"/>
              </a:p>
            </p:txBody>
          </p:sp>
        </mc:Choice>
        <mc:Fallback xmlns="">
          <p:sp>
            <p:nvSpPr>
              <p:cNvPr id="27" name="橢圓 26">
                <a:extLst>
                  <a:ext uri="{FF2B5EF4-FFF2-40B4-BE49-F238E27FC236}">
                    <a16:creationId xmlns:a16="http://schemas.microsoft.com/office/drawing/2014/main" id="{D5D43836-9659-4BC3-ACB8-973CBC478D25}"/>
                  </a:ext>
                </a:extLst>
              </p:cNvPr>
              <p:cNvSpPr>
                <a:spLocks noRot="1" noChangeAspect="1" noMove="1" noResize="1" noEditPoints="1" noAdjustHandles="1" noChangeArrowheads="1" noChangeShapeType="1" noTextEdit="1"/>
              </p:cNvSpPr>
              <p:nvPr/>
            </p:nvSpPr>
            <p:spPr>
              <a:xfrm>
                <a:off x="4961361" y="2145484"/>
                <a:ext cx="1267055" cy="623327"/>
              </a:xfrm>
              <a:prstGeom prst="ellipse">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橢圓 27">
                <a:extLst>
                  <a:ext uri="{FF2B5EF4-FFF2-40B4-BE49-F238E27FC236}">
                    <a16:creationId xmlns:a16="http://schemas.microsoft.com/office/drawing/2014/main" id="{CA3691C1-2395-47B6-A817-4D185F78B11C}"/>
                  </a:ext>
                </a:extLst>
              </p:cNvPr>
              <p:cNvSpPr/>
              <p:nvPr/>
            </p:nvSpPr>
            <p:spPr>
              <a:xfrm>
                <a:off x="6241977" y="2145250"/>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8</m:t>
                      </m:r>
                      <m:r>
                        <a:rPr lang="en-US" altLang="zh-TW" sz="1200" i="1">
                          <a:latin typeface="Cambria Math" panose="02040503050406030204" pitchFamily="18" charset="0"/>
                        </a:rPr>
                        <m:t>, </m:t>
                      </m:r>
                      <m:r>
                        <a:rPr lang="en-US" altLang="zh-TW" sz="1200" b="0" i="1" smtClean="0">
                          <a:latin typeface="Cambria Math" panose="02040503050406030204" pitchFamily="18" charset="0"/>
                        </a:rPr>
                        <m:t>4</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0</a:t>
                </a:r>
                <a:endParaRPr lang="zh-TW" altLang="en-US" sz="1200" dirty="0"/>
              </a:p>
            </p:txBody>
          </p:sp>
        </mc:Choice>
        <mc:Fallback xmlns="">
          <p:sp>
            <p:nvSpPr>
              <p:cNvPr id="28" name="橢圓 27">
                <a:extLst>
                  <a:ext uri="{FF2B5EF4-FFF2-40B4-BE49-F238E27FC236}">
                    <a16:creationId xmlns:a16="http://schemas.microsoft.com/office/drawing/2014/main" id="{CA3691C1-2395-47B6-A817-4D185F78B11C}"/>
                  </a:ext>
                </a:extLst>
              </p:cNvPr>
              <p:cNvSpPr>
                <a:spLocks noRot="1" noChangeAspect="1" noMove="1" noResize="1" noEditPoints="1" noAdjustHandles="1" noChangeArrowheads="1" noChangeShapeType="1" noTextEdit="1"/>
              </p:cNvSpPr>
              <p:nvPr/>
            </p:nvSpPr>
            <p:spPr>
              <a:xfrm>
                <a:off x="6241977" y="2145250"/>
                <a:ext cx="1267055" cy="623327"/>
              </a:xfrm>
              <a:prstGeom prst="ellipse">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橢圓 28">
                <a:extLst>
                  <a:ext uri="{FF2B5EF4-FFF2-40B4-BE49-F238E27FC236}">
                    <a16:creationId xmlns:a16="http://schemas.microsoft.com/office/drawing/2014/main" id="{F86091DE-8809-4B71-A828-81D3E1E020B6}"/>
                  </a:ext>
                </a:extLst>
              </p:cNvPr>
              <p:cNvSpPr/>
              <p:nvPr/>
            </p:nvSpPr>
            <p:spPr>
              <a:xfrm>
                <a:off x="2393220" y="2145251"/>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6</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   </a:t>
                </a:r>
                <a:endParaRPr lang="zh-TW" altLang="en-US" sz="1200" dirty="0"/>
              </a:p>
            </p:txBody>
          </p:sp>
        </mc:Choice>
        <mc:Fallback xmlns="">
          <p:sp>
            <p:nvSpPr>
              <p:cNvPr id="29" name="橢圓 28">
                <a:extLst>
                  <a:ext uri="{FF2B5EF4-FFF2-40B4-BE49-F238E27FC236}">
                    <a16:creationId xmlns:a16="http://schemas.microsoft.com/office/drawing/2014/main" id="{F86091DE-8809-4B71-A828-81D3E1E020B6}"/>
                  </a:ext>
                </a:extLst>
              </p:cNvPr>
              <p:cNvSpPr>
                <a:spLocks noRot="1" noChangeAspect="1" noMove="1" noResize="1" noEditPoints="1" noAdjustHandles="1" noChangeArrowheads="1" noChangeShapeType="1" noTextEdit="1"/>
              </p:cNvSpPr>
              <p:nvPr/>
            </p:nvSpPr>
            <p:spPr>
              <a:xfrm>
                <a:off x="2393220" y="2145251"/>
                <a:ext cx="1267055" cy="623327"/>
              </a:xfrm>
              <a:prstGeom prst="ellipse">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橢圓 29">
                <a:extLst>
                  <a:ext uri="{FF2B5EF4-FFF2-40B4-BE49-F238E27FC236}">
                    <a16:creationId xmlns:a16="http://schemas.microsoft.com/office/drawing/2014/main" id="{4123CA51-89E9-421E-9077-0DB9DF1FECBA}"/>
                  </a:ext>
                </a:extLst>
              </p:cNvPr>
              <p:cNvSpPr/>
              <p:nvPr/>
            </p:nvSpPr>
            <p:spPr>
              <a:xfrm>
                <a:off x="1099043" y="296839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b="0" i="1" smtClean="0">
                          <a:latin typeface="Cambria Math" panose="02040503050406030204" pitchFamily="18" charset="0"/>
                        </a:rPr>
                        <m:t>=(2, 9)</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smtClean="0">
                        <a:latin typeface="Cambria Math" panose="02040503050406030204" pitchFamily="18" charset="0"/>
                      </a:rPr>
                      <m:t>𝛽</m:t>
                    </m:r>
                    <m:r>
                      <a:rPr lang="en-US" altLang="zh-TW" sz="1200" b="0" i="1" smtClean="0">
                        <a:latin typeface="Cambria Math" panose="02040503050406030204" pitchFamily="18" charset="0"/>
                      </a:rPr>
                      <m:t>=</m:t>
                    </m:r>
                  </m:oMath>
                </a14:m>
                <a:r>
                  <a:rPr lang="en-US" altLang="zh-TW" sz="1200" dirty="0"/>
                  <a:t>1</a:t>
                </a:r>
                <a:endParaRPr lang="zh-TW" altLang="en-US" sz="1200" dirty="0"/>
              </a:p>
            </p:txBody>
          </p:sp>
        </mc:Choice>
        <mc:Fallback xmlns="">
          <p:sp>
            <p:nvSpPr>
              <p:cNvPr id="30" name="橢圓 29">
                <a:extLst>
                  <a:ext uri="{FF2B5EF4-FFF2-40B4-BE49-F238E27FC236}">
                    <a16:creationId xmlns:a16="http://schemas.microsoft.com/office/drawing/2014/main" id="{4123CA51-89E9-421E-9077-0DB9DF1FECBA}"/>
                  </a:ext>
                </a:extLst>
              </p:cNvPr>
              <p:cNvSpPr>
                <a:spLocks noRot="1" noChangeAspect="1" noMove="1" noResize="1" noEditPoints="1" noAdjustHandles="1" noChangeArrowheads="1" noChangeShapeType="1" noTextEdit="1"/>
              </p:cNvSpPr>
              <p:nvPr/>
            </p:nvSpPr>
            <p:spPr>
              <a:xfrm>
                <a:off x="1099043" y="2968395"/>
                <a:ext cx="1267055" cy="623327"/>
              </a:xfrm>
              <a:prstGeom prst="ellipse">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橢圓 30">
                <a:extLst>
                  <a:ext uri="{FF2B5EF4-FFF2-40B4-BE49-F238E27FC236}">
                    <a16:creationId xmlns:a16="http://schemas.microsoft.com/office/drawing/2014/main" id="{1DE200A8-AFE2-48F5-B0BB-0FC4B085E776}"/>
                  </a:ext>
                </a:extLst>
              </p:cNvPr>
              <p:cNvSpPr/>
              <p:nvPr/>
            </p:nvSpPr>
            <p:spPr>
              <a:xfrm>
                <a:off x="3660275" y="296839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2</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0</a:t>
                </a:r>
                <a:endParaRPr lang="zh-TW" altLang="en-US" sz="1200" dirty="0"/>
              </a:p>
            </p:txBody>
          </p:sp>
        </mc:Choice>
        <mc:Fallback xmlns="">
          <p:sp>
            <p:nvSpPr>
              <p:cNvPr id="31" name="橢圓 30">
                <a:extLst>
                  <a:ext uri="{FF2B5EF4-FFF2-40B4-BE49-F238E27FC236}">
                    <a16:creationId xmlns:a16="http://schemas.microsoft.com/office/drawing/2014/main" id="{1DE200A8-AFE2-48F5-B0BB-0FC4B085E776}"/>
                  </a:ext>
                </a:extLst>
              </p:cNvPr>
              <p:cNvSpPr>
                <a:spLocks noRot="1" noChangeAspect="1" noMove="1" noResize="1" noEditPoints="1" noAdjustHandles="1" noChangeArrowheads="1" noChangeShapeType="1" noTextEdit="1"/>
              </p:cNvSpPr>
              <p:nvPr/>
            </p:nvSpPr>
            <p:spPr>
              <a:xfrm>
                <a:off x="3660275" y="2968395"/>
                <a:ext cx="1267055" cy="623327"/>
              </a:xfrm>
              <a:prstGeom prst="ellipse">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橢圓 31">
                <a:extLst>
                  <a:ext uri="{FF2B5EF4-FFF2-40B4-BE49-F238E27FC236}">
                    <a16:creationId xmlns:a16="http://schemas.microsoft.com/office/drawing/2014/main" id="{E4234FFF-DF98-4742-8D4C-80D0051C5BF4}"/>
                  </a:ext>
                </a:extLst>
              </p:cNvPr>
              <p:cNvSpPr/>
              <p:nvPr/>
            </p:nvSpPr>
            <p:spPr>
              <a:xfrm>
                <a:off x="4947800" y="296862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0</a:t>
                </a:r>
                <a:endParaRPr lang="zh-TW" altLang="en-US" sz="1200" dirty="0"/>
              </a:p>
            </p:txBody>
          </p:sp>
        </mc:Choice>
        <mc:Fallback xmlns="">
          <p:sp>
            <p:nvSpPr>
              <p:cNvPr id="32" name="橢圓 31">
                <a:extLst>
                  <a:ext uri="{FF2B5EF4-FFF2-40B4-BE49-F238E27FC236}">
                    <a16:creationId xmlns:a16="http://schemas.microsoft.com/office/drawing/2014/main" id="{E4234FFF-DF98-4742-8D4C-80D0051C5BF4}"/>
                  </a:ext>
                </a:extLst>
              </p:cNvPr>
              <p:cNvSpPr>
                <a:spLocks noRot="1" noChangeAspect="1" noMove="1" noResize="1" noEditPoints="1" noAdjustHandles="1" noChangeArrowheads="1" noChangeShapeType="1" noTextEdit="1"/>
              </p:cNvSpPr>
              <p:nvPr/>
            </p:nvSpPr>
            <p:spPr>
              <a:xfrm>
                <a:off x="4947800" y="2968628"/>
                <a:ext cx="1267055" cy="623327"/>
              </a:xfrm>
              <a:prstGeom prst="ellipse">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橢圓 32">
                <a:extLst>
                  <a:ext uri="{FF2B5EF4-FFF2-40B4-BE49-F238E27FC236}">
                    <a16:creationId xmlns:a16="http://schemas.microsoft.com/office/drawing/2014/main" id="{53353832-7A66-46E3-B3CB-8C5CF319E148}"/>
                  </a:ext>
                </a:extLst>
              </p:cNvPr>
              <p:cNvSpPr/>
              <p:nvPr/>
            </p:nvSpPr>
            <p:spPr>
              <a:xfrm>
                <a:off x="6228416" y="2968394"/>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8</m:t>
                      </m:r>
                      <m:r>
                        <a:rPr lang="en-US" altLang="zh-TW" sz="1200" i="1">
                          <a:latin typeface="Cambria Math" panose="02040503050406030204" pitchFamily="18" charset="0"/>
                        </a:rPr>
                        <m:t>, </m:t>
                      </m:r>
                      <m:r>
                        <a:rPr lang="en-US" altLang="zh-TW" sz="1200" b="0" i="1" smtClean="0">
                          <a:latin typeface="Cambria Math" panose="02040503050406030204" pitchFamily="18" charset="0"/>
                        </a:rPr>
                        <m:t>4</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a:t>
                </a:r>
                <a:endParaRPr lang="zh-TW" altLang="en-US" sz="1200" dirty="0"/>
              </a:p>
            </p:txBody>
          </p:sp>
        </mc:Choice>
        <mc:Fallback xmlns="">
          <p:sp>
            <p:nvSpPr>
              <p:cNvPr id="33" name="橢圓 32">
                <a:extLst>
                  <a:ext uri="{FF2B5EF4-FFF2-40B4-BE49-F238E27FC236}">
                    <a16:creationId xmlns:a16="http://schemas.microsoft.com/office/drawing/2014/main" id="{53353832-7A66-46E3-B3CB-8C5CF319E148}"/>
                  </a:ext>
                </a:extLst>
              </p:cNvPr>
              <p:cNvSpPr>
                <a:spLocks noRot="1" noChangeAspect="1" noMove="1" noResize="1" noEditPoints="1" noAdjustHandles="1" noChangeArrowheads="1" noChangeShapeType="1" noTextEdit="1"/>
              </p:cNvSpPr>
              <p:nvPr/>
            </p:nvSpPr>
            <p:spPr>
              <a:xfrm>
                <a:off x="6228416" y="2968394"/>
                <a:ext cx="1267055" cy="623327"/>
              </a:xfrm>
              <a:prstGeom prst="ellipse">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橢圓 33">
                <a:extLst>
                  <a:ext uri="{FF2B5EF4-FFF2-40B4-BE49-F238E27FC236}">
                    <a16:creationId xmlns:a16="http://schemas.microsoft.com/office/drawing/2014/main" id="{856E09CC-9300-4C2B-8D99-83CCF8FB4728}"/>
                  </a:ext>
                </a:extLst>
              </p:cNvPr>
              <p:cNvSpPr/>
              <p:nvPr/>
            </p:nvSpPr>
            <p:spPr>
              <a:xfrm>
                <a:off x="2379659" y="296839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6</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a:t>
                </a:r>
                <a:endParaRPr lang="zh-TW" altLang="en-US" sz="1200" dirty="0"/>
              </a:p>
            </p:txBody>
          </p:sp>
        </mc:Choice>
        <mc:Fallback xmlns="">
          <p:sp>
            <p:nvSpPr>
              <p:cNvPr id="34" name="橢圓 33">
                <a:extLst>
                  <a:ext uri="{FF2B5EF4-FFF2-40B4-BE49-F238E27FC236}">
                    <a16:creationId xmlns:a16="http://schemas.microsoft.com/office/drawing/2014/main" id="{856E09CC-9300-4C2B-8D99-83CCF8FB4728}"/>
                  </a:ext>
                </a:extLst>
              </p:cNvPr>
              <p:cNvSpPr>
                <a:spLocks noRot="1" noChangeAspect="1" noMove="1" noResize="1" noEditPoints="1" noAdjustHandles="1" noChangeArrowheads="1" noChangeShapeType="1" noTextEdit="1"/>
              </p:cNvSpPr>
              <p:nvPr/>
            </p:nvSpPr>
            <p:spPr>
              <a:xfrm>
                <a:off x="2379659" y="2968395"/>
                <a:ext cx="1267055" cy="623327"/>
              </a:xfrm>
              <a:prstGeom prst="ellipse">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橢圓 34">
                <a:extLst>
                  <a:ext uri="{FF2B5EF4-FFF2-40B4-BE49-F238E27FC236}">
                    <a16:creationId xmlns:a16="http://schemas.microsoft.com/office/drawing/2014/main" id="{B1388E96-1F06-4E0E-A2EB-B0D914421B5B}"/>
                  </a:ext>
                </a:extLst>
              </p:cNvPr>
              <p:cNvSpPr/>
              <p:nvPr/>
            </p:nvSpPr>
            <p:spPr>
              <a:xfrm>
                <a:off x="1126165" y="378858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b="0" i="1" smtClean="0">
                          <a:latin typeface="Cambria Math" panose="02040503050406030204" pitchFamily="18" charset="0"/>
                        </a:rPr>
                        <m:t>=(2, 9)</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smtClean="0">
                        <a:latin typeface="Cambria Math" panose="02040503050406030204" pitchFamily="18" charset="0"/>
                      </a:rPr>
                      <m:t>𝛽</m:t>
                    </m:r>
                    <m:r>
                      <a:rPr lang="en-US" altLang="zh-TW" sz="1200" b="0" i="1" smtClean="0">
                        <a:latin typeface="Cambria Math" panose="02040503050406030204" pitchFamily="18" charset="0"/>
                      </a:rPr>
                      <m:t>=</m:t>
                    </m:r>
                  </m:oMath>
                </a14:m>
                <a:r>
                  <a:rPr lang="en-US" altLang="zh-TW" sz="1200" dirty="0"/>
                  <a:t>1</a:t>
                </a:r>
                <a:endParaRPr lang="zh-TW" altLang="en-US" sz="1200" dirty="0"/>
              </a:p>
            </p:txBody>
          </p:sp>
        </mc:Choice>
        <mc:Fallback xmlns="">
          <p:sp>
            <p:nvSpPr>
              <p:cNvPr id="35" name="橢圓 34">
                <a:extLst>
                  <a:ext uri="{FF2B5EF4-FFF2-40B4-BE49-F238E27FC236}">
                    <a16:creationId xmlns:a16="http://schemas.microsoft.com/office/drawing/2014/main" id="{B1388E96-1F06-4E0E-A2EB-B0D914421B5B}"/>
                  </a:ext>
                </a:extLst>
              </p:cNvPr>
              <p:cNvSpPr>
                <a:spLocks noRot="1" noChangeAspect="1" noMove="1" noResize="1" noEditPoints="1" noAdjustHandles="1" noChangeArrowheads="1" noChangeShapeType="1" noTextEdit="1"/>
              </p:cNvSpPr>
              <p:nvPr/>
            </p:nvSpPr>
            <p:spPr>
              <a:xfrm>
                <a:off x="1126165" y="3788588"/>
                <a:ext cx="1267055" cy="623327"/>
              </a:xfrm>
              <a:prstGeom prst="ellipse">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橢圓 35">
                <a:extLst>
                  <a:ext uri="{FF2B5EF4-FFF2-40B4-BE49-F238E27FC236}">
                    <a16:creationId xmlns:a16="http://schemas.microsoft.com/office/drawing/2014/main" id="{63E9A57D-3183-4504-9237-EC4FF656D524}"/>
                  </a:ext>
                </a:extLst>
              </p:cNvPr>
              <p:cNvSpPr/>
              <p:nvPr/>
            </p:nvSpPr>
            <p:spPr>
              <a:xfrm>
                <a:off x="3687397" y="378858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2</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0</a:t>
                </a:r>
                <a:endParaRPr lang="zh-TW" altLang="en-US" sz="1200" dirty="0"/>
              </a:p>
            </p:txBody>
          </p:sp>
        </mc:Choice>
        <mc:Fallback xmlns="">
          <p:sp>
            <p:nvSpPr>
              <p:cNvPr id="36" name="橢圓 35">
                <a:extLst>
                  <a:ext uri="{FF2B5EF4-FFF2-40B4-BE49-F238E27FC236}">
                    <a16:creationId xmlns:a16="http://schemas.microsoft.com/office/drawing/2014/main" id="{63E9A57D-3183-4504-9237-EC4FF656D524}"/>
                  </a:ext>
                </a:extLst>
              </p:cNvPr>
              <p:cNvSpPr>
                <a:spLocks noRot="1" noChangeAspect="1" noMove="1" noResize="1" noEditPoints="1" noAdjustHandles="1" noChangeArrowheads="1" noChangeShapeType="1" noTextEdit="1"/>
              </p:cNvSpPr>
              <p:nvPr/>
            </p:nvSpPr>
            <p:spPr>
              <a:xfrm>
                <a:off x="3687397" y="3788588"/>
                <a:ext cx="1267055" cy="623327"/>
              </a:xfrm>
              <a:prstGeom prst="ellipse">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橢圓 36">
                <a:extLst>
                  <a:ext uri="{FF2B5EF4-FFF2-40B4-BE49-F238E27FC236}">
                    <a16:creationId xmlns:a16="http://schemas.microsoft.com/office/drawing/2014/main" id="{69AEC0FE-E917-426E-AA22-AB91C4C3E550}"/>
                  </a:ext>
                </a:extLst>
              </p:cNvPr>
              <p:cNvSpPr/>
              <p:nvPr/>
            </p:nvSpPr>
            <p:spPr>
              <a:xfrm>
                <a:off x="4974922" y="3788821"/>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0</a:t>
                </a:r>
                <a:endParaRPr lang="zh-TW" altLang="en-US" sz="1200" dirty="0"/>
              </a:p>
            </p:txBody>
          </p:sp>
        </mc:Choice>
        <mc:Fallback xmlns="">
          <p:sp>
            <p:nvSpPr>
              <p:cNvPr id="37" name="橢圓 36">
                <a:extLst>
                  <a:ext uri="{FF2B5EF4-FFF2-40B4-BE49-F238E27FC236}">
                    <a16:creationId xmlns:a16="http://schemas.microsoft.com/office/drawing/2014/main" id="{69AEC0FE-E917-426E-AA22-AB91C4C3E550}"/>
                  </a:ext>
                </a:extLst>
              </p:cNvPr>
              <p:cNvSpPr>
                <a:spLocks noRot="1" noChangeAspect="1" noMove="1" noResize="1" noEditPoints="1" noAdjustHandles="1" noChangeArrowheads="1" noChangeShapeType="1" noTextEdit="1"/>
              </p:cNvSpPr>
              <p:nvPr/>
            </p:nvSpPr>
            <p:spPr>
              <a:xfrm>
                <a:off x="4974922" y="3788821"/>
                <a:ext cx="1267055" cy="623327"/>
              </a:xfrm>
              <a:prstGeom prst="ellipse">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橢圓 37">
                <a:extLst>
                  <a:ext uri="{FF2B5EF4-FFF2-40B4-BE49-F238E27FC236}">
                    <a16:creationId xmlns:a16="http://schemas.microsoft.com/office/drawing/2014/main" id="{1397571E-4A9D-43DD-9E0D-659AD44687C4}"/>
                  </a:ext>
                </a:extLst>
              </p:cNvPr>
              <p:cNvSpPr/>
              <p:nvPr/>
            </p:nvSpPr>
            <p:spPr>
              <a:xfrm>
                <a:off x="6255538" y="3788587"/>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8</m:t>
                      </m:r>
                      <m:r>
                        <a:rPr lang="en-US" altLang="zh-TW" sz="1200" i="1">
                          <a:latin typeface="Cambria Math" panose="02040503050406030204" pitchFamily="18" charset="0"/>
                        </a:rPr>
                        <m:t>, </m:t>
                      </m:r>
                      <m:r>
                        <a:rPr lang="en-US" altLang="zh-TW" sz="1200" b="0" i="1" smtClean="0">
                          <a:latin typeface="Cambria Math" panose="02040503050406030204" pitchFamily="18" charset="0"/>
                        </a:rPr>
                        <m:t>4</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0</a:t>
                </a:r>
                <a:endParaRPr lang="zh-TW" altLang="en-US" sz="1200" dirty="0"/>
              </a:p>
            </p:txBody>
          </p:sp>
        </mc:Choice>
        <mc:Fallback xmlns="">
          <p:sp>
            <p:nvSpPr>
              <p:cNvPr id="38" name="橢圓 37">
                <a:extLst>
                  <a:ext uri="{FF2B5EF4-FFF2-40B4-BE49-F238E27FC236}">
                    <a16:creationId xmlns:a16="http://schemas.microsoft.com/office/drawing/2014/main" id="{1397571E-4A9D-43DD-9E0D-659AD44687C4}"/>
                  </a:ext>
                </a:extLst>
              </p:cNvPr>
              <p:cNvSpPr>
                <a:spLocks noRot="1" noChangeAspect="1" noMove="1" noResize="1" noEditPoints="1" noAdjustHandles="1" noChangeArrowheads="1" noChangeShapeType="1" noTextEdit="1"/>
              </p:cNvSpPr>
              <p:nvPr/>
            </p:nvSpPr>
            <p:spPr>
              <a:xfrm>
                <a:off x="6255538" y="3788587"/>
                <a:ext cx="1267055" cy="623327"/>
              </a:xfrm>
              <a:prstGeom prst="ellipse">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橢圓 38">
                <a:extLst>
                  <a:ext uri="{FF2B5EF4-FFF2-40B4-BE49-F238E27FC236}">
                    <a16:creationId xmlns:a16="http://schemas.microsoft.com/office/drawing/2014/main" id="{30267B29-4722-446D-962A-FFCFDCB5152D}"/>
                  </a:ext>
                </a:extLst>
              </p:cNvPr>
              <p:cNvSpPr/>
              <p:nvPr/>
            </p:nvSpPr>
            <p:spPr>
              <a:xfrm>
                <a:off x="2406781" y="378858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6</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a:t>
                </a:r>
                <a:endParaRPr lang="zh-TW" altLang="en-US" sz="1200" dirty="0"/>
              </a:p>
            </p:txBody>
          </p:sp>
        </mc:Choice>
        <mc:Fallback xmlns="">
          <p:sp>
            <p:nvSpPr>
              <p:cNvPr id="39" name="橢圓 38">
                <a:extLst>
                  <a:ext uri="{FF2B5EF4-FFF2-40B4-BE49-F238E27FC236}">
                    <a16:creationId xmlns:a16="http://schemas.microsoft.com/office/drawing/2014/main" id="{30267B29-4722-446D-962A-FFCFDCB5152D}"/>
                  </a:ext>
                </a:extLst>
              </p:cNvPr>
              <p:cNvSpPr>
                <a:spLocks noRot="1" noChangeAspect="1" noMove="1" noResize="1" noEditPoints="1" noAdjustHandles="1" noChangeArrowheads="1" noChangeShapeType="1" noTextEdit="1"/>
              </p:cNvSpPr>
              <p:nvPr/>
            </p:nvSpPr>
            <p:spPr>
              <a:xfrm>
                <a:off x="2406781" y="3788588"/>
                <a:ext cx="1267055" cy="623327"/>
              </a:xfrm>
              <a:prstGeom prst="ellipse">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橢圓 39">
                <a:extLst>
                  <a:ext uri="{FF2B5EF4-FFF2-40B4-BE49-F238E27FC236}">
                    <a16:creationId xmlns:a16="http://schemas.microsoft.com/office/drawing/2014/main" id="{6C851E01-747D-41D2-B715-69C3D6F5C7E1}"/>
                  </a:ext>
                </a:extLst>
              </p:cNvPr>
              <p:cNvSpPr/>
              <p:nvPr/>
            </p:nvSpPr>
            <p:spPr>
              <a:xfrm>
                <a:off x="1126165" y="461173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b="0" i="1" smtClean="0">
                          <a:latin typeface="Cambria Math" panose="02040503050406030204" pitchFamily="18" charset="0"/>
                        </a:rPr>
                        <m:t>=(2, 9)</m:t>
                      </m:r>
                    </m:oMath>
                  </m:oMathPara>
                </a14:m>
                <a:endParaRPr lang="en-US" altLang="zh-TW" sz="12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𝛽</m:t>
                      </m:r>
                      <m:r>
                        <a:rPr lang="en-US" altLang="zh-TW" sz="1200" b="0" i="1" smtClean="0">
                          <a:latin typeface="Cambria Math" panose="02040503050406030204" pitchFamily="18" charset="0"/>
                        </a:rPr>
                        <m:t>=</m:t>
                      </m:r>
                      <m:r>
                        <a:rPr lang="en-US" altLang="zh-TW" sz="1200" i="1">
                          <a:latin typeface="Cambria Math" panose="02040503050406030204" pitchFamily="18" charset="0"/>
                        </a:rPr>
                        <m:t>1</m:t>
                      </m:r>
                    </m:oMath>
                  </m:oMathPara>
                </a14:m>
                <a:endParaRPr lang="zh-TW" altLang="en-US" sz="1200" dirty="0"/>
              </a:p>
            </p:txBody>
          </p:sp>
        </mc:Choice>
        <mc:Fallback xmlns="">
          <p:sp>
            <p:nvSpPr>
              <p:cNvPr id="40" name="橢圓 39">
                <a:extLst>
                  <a:ext uri="{FF2B5EF4-FFF2-40B4-BE49-F238E27FC236}">
                    <a16:creationId xmlns:a16="http://schemas.microsoft.com/office/drawing/2014/main" id="{6C851E01-747D-41D2-B715-69C3D6F5C7E1}"/>
                  </a:ext>
                </a:extLst>
              </p:cNvPr>
              <p:cNvSpPr>
                <a:spLocks noRot="1" noChangeAspect="1" noMove="1" noResize="1" noEditPoints="1" noAdjustHandles="1" noChangeArrowheads="1" noChangeShapeType="1" noTextEdit="1"/>
              </p:cNvSpPr>
              <p:nvPr/>
            </p:nvSpPr>
            <p:spPr>
              <a:xfrm>
                <a:off x="1126165" y="4611732"/>
                <a:ext cx="1267055" cy="623327"/>
              </a:xfrm>
              <a:prstGeom prst="ellipse">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橢圓 40">
                <a:extLst>
                  <a:ext uri="{FF2B5EF4-FFF2-40B4-BE49-F238E27FC236}">
                    <a16:creationId xmlns:a16="http://schemas.microsoft.com/office/drawing/2014/main" id="{E446A1B0-6CC8-41B8-96D6-0677CD293FE2}"/>
                  </a:ext>
                </a:extLst>
              </p:cNvPr>
              <p:cNvSpPr/>
              <p:nvPr/>
            </p:nvSpPr>
            <p:spPr>
              <a:xfrm>
                <a:off x="3687397" y="461173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2</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a:t>
                </a:r>
                <a:endParaRPr lang="zh-TW" altLang="en-US" sz="1200" dirty="0"/>
              </a:p>
            </p:txBody>
          </p:sp>
        </mc:Choice>
        <mc:Fallback xmlns="">
          <p:sp>
            <p:nvSpPr>
              <p:cNvPr id="41" name="橢圓 40">
                <a:extLst>
                  <a:ext uri="{FF2B5EF4-FFF2-40B4-BE49-F238E27FC236}">
                    <a16:creationId xmlns:a16="http://schemas.microsoft.com/office/drawing/2014/main" id="{E446A1B0-6CC8-41B8-96D6-0677CD293FE2}"/>
                  </a:ext>
                </a:extLst>
              </p:cNvPr>
              <p:cNvSpPr>
                <a:spLocks noRot="1" noChangeAspect="1" noMove="1" noResize="1" noEditPoints="1" noAdjustHandles="1" noChangeArrowheads="1" noChangeShapeType="1" noTextEdit="1"/>
              </p:cNvSpPr>
              <p:nvPr/>
            </p:nvSpPr>
            <p:spPr>
              <a:xfrm>
                <a:off x="3687397" y="4611732"/>
                <a:ext cx="1267055" cy="623327"/>
              </a:xfrm>
              <a:prstGeom prst="ellipse">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橢圓 41">
                <a:extLst>
                  <a:ext uri="{FF2B5EF4-FFF2-40B4-BE49-F238E27FC236}">
                    <a16:creationId xmlns:a16="http://schemas.microsoft.com/office/drawing/2014/main" id="{5CAD90C4-A3DD-4593-9AF4-A159168D7B40}"/>
                  </a:ext>
                </a:extLst>
              </p:cNvPr>
              <p:cNvSpPr/>
              <p:nvPr/>
            </p:nvSpPr>
            <p:spPr>
              <a:xfrm>
                <a:off x="4974922" y="461196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a:t>
                </a:r>
                <a:endParaRPr lang="zh-TW" altLang="en-US" sz="1200" dirty="0"/>
              </a:p>
            </p:txBody>
          </p:sp>
        </mc:Choice>
        <mc:Fallback xmlns="">
          <p:sp>
            <p:nvSpPr>
              <p:cNvPr id="42" name="橢圓 41">
                <a:extLst>
                  <a:ext uri="{FF2B5EF4-FFF2-40B4-BE49-F238E27FC236}">
                    <a16:creationId xmlns:a16="http://schemas.microsoft.com/office/drawing/2014/main" id="{5CAD90C4-A3DD-4593-9AF4-A159168D7B40}"/>
                  </a:ext>
                </a:extLst>
              </p:cNvPr>
              <p:cNvSpPr>
                <a:spLocks noRot="1" noChangeAspect="1" noMove="1" noResize="1" noEditPoints="1" noAdjustHandles="1" noChangeArrowheads="1" noChangeShapeType="1" noTextEdit="1"/>
              </p:cNvSpPr>
              <p:nvPr/>
            </p:nvSpPr>
            <p:spPr>
              <a:xfrm>
                <a:off x="4974922" y="4611965"/>
                <a:ext cx="1267055" cy="623327"/>
              </a:xfrm>
              <a:prstGeom prst="ellipse">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橢圓 42">
                <a:extLst>
                  <a:ext uri="{FF2B5EF4-FFF2-40B4-BE49-F238E27FC236}">
                    <a16:creationId xmlns:a16="http://schemas.microsoft.com/office/drawing/2014/main" id="{A3AC3700-97ED-4E51-8252-BEE74FB084F4}"/>
                  </a:ext>
                </a:extLst>
              </p:cNvPr>
              <p:cNvSpPr/>
              <p:nvPr/>
            </p:nvSpPr>
            <p:spPr>
              <a:xfrm>
                <a:off x="6255538" y="4611731"/>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8</m:t>
                      </m:r>
                      <m:r>
                        <a:rPr lang="en-US" altLang="zh-TW" sz="1200" i="1">
                          <a:latin typeface="Cambria Math" panose="02040503050406030204" pitchFamily="18" charset="0"/>
                        </a:rPr>
                        <m:t>, </m:t>
                      </m:r>
                      <m:r>
                        <a:rPr lang="en-US" altLang="zh-TW" sz="1200" b="0" i="1" smtClean="0">
                          <a:latin typeface="Cambria Math" panose="02040503050406030204" pitchFamily="18" charset="0"/>
                        </a:rPr>
                        <m:t>4</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a:t>
                </a:r>
                <a:endParaRPr lang="zh-TW" altLang="en-US" sz="1200" dirty="0"/>
              </a:p>
            </p:txBody>
          </p:sp>
        </mc:Choice>
        <mc:Fallback xmlns="">
          <p:sp>
            <p:nvSpPr>
              <p:cNvPr id="43" name="橢圓 42">
                <a:extLst>
                  <a:ext uri="{FF2B5EF4-FFF2-40B4-BE49-F238E27FC236}">
                    <a16:creationId xmlns:a16="http://schemas.microsoft.com/office/drawing/2014/main" id="{A3AC3700-97ED-4E51-8252-BEE74FB084F4}"/>
                  </a:ext>
                </a:extLst>
              </p:cNvPr>
              <p:cNvSpPr>
                <a:spLocks noRot="1" noChangeAspect="1" noMove="1" noResize="1" noEditPoints="1" noAdjustHandles="1" noChangeArrowheads="1" noChangeShapeType="1" noTextEdit="1"/>
              </p:cNvSpPr>
              <p:nvPr/>
            </p:nvSpPr>
            <p:spPr>
              <a:xfrm>
                <a:off x="6255538" y="4611731"/>
                <a:ext cx="1267055" cy="623327"/>
              </a:xfrm>
              <a:prstGeom prst="ellipse">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橢圓 43">
                <a:extLst>
                  <a:ext uri="{FF2B5EF4-FFF2-40B4-BE49-F238E27FC236}">
                    <a16:creationId xmlns:a16="http://schemas.microsoft.com/office/drawing/2014/main" id="{B18EDEBE-FFAE-4A84-BF89-5B5C5D6A0DEC}"/>
                  </a:ext>
                </a:extLst>
              </p:cNvPr>
              <p:cNvSpPr/>
              <p:nvPr/>
            </p:nvSpPr>
            <p:spPr>
              <a:xfrm>
                <a:off x="2406781" y="461173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6</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=0</m:t>
                      </m:r>
                    </m:oMath>
                  </m:oMathPara>
                </a14:m>
                <a:endParaRPr lang="zh-TW" altLang="en-US" sz="1200" dirty="0"/>
              </a:p>
            </p:txBody>
          </p:sp>
        </mc:Choice>
        <mc:Fallback xmlns="">
          <p:sp>
            <p:nvSpPr>
              <p:cNvPr id="44" name="橢圓 43">
                <a:extLst>
                  <a:ext uri="{FF2B5EF4-FFF2-40B4-BE49-F238E27FC236}">
                    <a16:creationId xmlns:a16="http://schemas.microsoft.com/office/drawing/2014/main" id="{B18EDEBE-FFAE-4A84-BF89-5B5C5D6A0DEC}"/>
                  </a:ext>
                </a:extLst>
              </p:cNvPr>
              <p:cNvSpPr>
                <a:spLocks noRot="1" noChangeAspect="1" noMove="1" noResize="1" noEditPoints="1" noAdjustHandles="1" noChangeArrowheads="1" noChangeShapeType="1" noTextEdit="1"/>
              </p:cNvSpPr>
              <p:nvPr/>
            </p:nvSpPr>
            <p:spPr>
              <a:xfrm>
                <a:off x="2406781" y="4611732"/>
                <a:ext cx="1267055" cy="623327"/>
              </a:xfrm>
              <a:prstGeom prst="ellipse">
                <a:avLst/>
              </a:prstGeom>
              <a:blipFill>
                <a:blip r:embed="rId2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6518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F1D514-8F6E-4C0F-8B49-10CF237D51A6}"/>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NSGA-II</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Crossover</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8856CE3A-6A2B-4E82-8DDE-99562172F433}"/>
              </a:ext>
            </a:extLst>
          </p:cNvPr>
          <p:cNvSpPr>
            <a:spLocks noGrp="1"/>
          </p:cNvSpPr>
          <p:nvPr>
            <p:ph type="sldNum" sz="quarter" idx="12"/>
          </p:nvPr>
        </p:nvSpPr>
        <p:spPr/>
        <p:txBody>
          <a:bodyPr/>
          <a:lstStyle/>
          <a:p>
            <a:fld id="{73DA0BB7-265A-403C-9275-D587AB510EDC}" type="slidenum">
              <a:rPr lang="zh-TW" altLang="en-US" smtClean="0"/>
              <a:pPr/>
              <a:t>19</a:t>
            </a:fld>
            <a:endParaRPr lang="zh-TW" altLang="en-US"/>
          </a:p>
        </p:txBody>
      </p:sp>
      <p:sp>
        <p:nvSpPr>
          <p:cNvPr id="5" name="橢圓 4">
            <a:extLst>
              <a:ext uri="{FF2B5EF4-FFF2-40B4-BE49-F238E27FC236}">
                <a16:creationId xmlns:a16="http://schemas.microsoft.com/office/drawing/2014/main" id="{E5409771-AF63-4EF5-A237-CE5C04F04798}"/>
              </a:ext>
            </a:extLst>
          </p:cNvPr>
          <p:cNvSpPr/>
          <p:nvPr/>
        </p:nvSpPr>
        <p:spPr>
          <a:xfrm>
            <a:off x="1112604" y="4764836"/>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6" name="橢圓 5">
            <a:extLst>
              <a:ext uri="{FF2B5EF4-FFF2-40B4-BE49-F238E27FC236}">
                <a16:creationId xmlns:a16="http://schemas.microsoft.com/office/drawing/2014/main" id="{4B04563B-9FCD-4D66-9295-AA988B983E36}"/>
              </a:ext>
            </a:extLst>
          </p:cNvPr>
          <p:cNvSpPr/>
          <p:nvPr/>
        </p:nvSpPr>
        <p:spPr>
          <a:xfrm>
            <a:off x="3673836" y="4764836"/>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7" name="橢圓 6">
            <a:extLst>
              <a:ext uri="{FF2B5EF4-FFF2-40B4-BE49-F238E27FC236}">
                <a16:creationId xmlns:a16="http://schemas.microsoft.com/office/drawing/2014/main" id="{21E5F160-7DAE-4C0D-9AA8-1AECDBDA9875}"/>
              </a:ext>
            </a:extLst>
          </p:cNvPr>
          <p:cNvSpPr/>
          <p:nvPr/>
        </p:nvSpPr>
        <p:spPr>
          <a:xfrm>
            <a:off x="4961361" y="4765069"/>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8" name="橢圓 7">
            <a:extLst>
              <a:ext uri="{FF2B5EF4-FFF2-40B4-BE49-F238E27FC236}">
                <a16:creationId xmlns:a16="http://schemas.microsoft.com/office/drawing/2014/main" id="{8384A3ED-4BCB-4185-AA76-B83D552046B7}"/>
              </a:ext>
            </a:extLst>
          </p:cNvPr>
          <p:cNvSpPr/>
          <p:nvPr/>
        </p:nvSpPr>
        <p:spPr>
          <a:xfrm>
            <a:off x="6241977" y="476483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9" name="橢圓 8">
            <a:extLst>
              <a:ext uri="{FF2B5EF4-FFF2-40B4-BE49-F238E27FC236}">
                <a16:creationId xmlns:a16="http://schemas.microsoft.com/office/drawing/2014/main" id="{3783267B-C01C-48A0-917E-2162057A3A8E}"/>
              </a:ext>
            </a:extLst>
          </p:cNvPr>
          <p:cNvSpPr/>
          <p:nvPr/>
        </p:nvSpPr>
        <p:spPr>
          <a:xfrm>
            <a:off x="2393220" y="4764836"/>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0" name="橢圓 9">
            <a:extLst>
              <a:ext uri="{FF2B5EF4-FFF2-40B4-BE49-F238E27FC236}">
                <a16:creationId xmlns:a16="http://schemas.microsoft.com/office/drawing/2014/main" id="{41785107-CA56-43DC-8BFA-6C8AA55E488A}"/>
              </a:ext>
            </a:extLst>
          </p:cNvPr>
          <p:cNvSpPr/>
          <p:nvPr/>
        </p:nvSpPr>
        <p:spPr>
          <a:xfrm>
            <a:off x="1112604" y="379105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1" name="橢圓 10">
            <a:extLst>
              <a:ext uri="{FF2B5EF4-FFF2-40B4-BE49-F238E27FC236}">
                <a16:creationId xmlns:a16="http://schemas.microsoft.com/office/drawing/2014/main" id="{CEEE2A9F-7D6F-43BB-9BF4-846F615070D9}"/>
              </a:ext>
            </a:extLst>
          </p:cNvPr>
          <p:cNvSpPr/>
          <p:nvPr/>
        </p:nvSpPr>
        <p:spPr>
          <a:xfrm>
            <a:off x="3673836" y="379105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2" name="橢圓 11">
            <a:extLst>
              <a:ext uri="{FF2B5EF4-FFF2-40B4-BE49-F238E27FC236}">
                <a16:creationId xmlns:a16="http://schemas.microsoft.com/office/drawing/2014/main" id="{655E2714-8A77-43A3-A21E-50408C15B09F}"/>
              </a:ext>
            </a:extLst>
          </p:cNvPr>
          <p:cNvSpPr/>
          <p:nvPr/>
        </p:nvSpPr>
        <p:spPr>
          <a:xfrm>
            <a:off x="4961361" y="379128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3" name="橢圓 12">
            <a:extLst>
              <a:ext uri="{FF2B5EF4-FFF2-40B4-BE49-F238E27FC236}">
                <a16:creationId xmlns:a16="http://schemas.microsoft.com/office/drawing/2014/main" id="{43FF3023-CE4E-4E0C-8312-0A577697805F}"/>
              </a:ext>
            </a:extLst>
          </p:cNvPr>
          <p:cNvSpPr/>
          <p:nvPr/>
        </p:nvSpPr>
        <p:spPr>
          <a:xfrm>
            <a:off x="6241977" y="3791054"/>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4" name="橢圓 13">
            <a:extLst>
              <a:ext uri="{FF2B5EF4-FFF2-40B4-BE49-F238E27FC236}">
                <a16:creationId xmlns:a16="http://schemas.microsoft.com/office/drawing/2014/main" id="{80CE3AEF-19AB-4876-B01C-BB54D3B40853}"/>
              </a:ext>
            </a:extLst>
          </p:cNvPr>
          <p:cNvSpPr/>
          <p:nvPr/>
        </p:nvSpPr>
        <p:spPr>
          <a:xfrm>
            <a:off x="2393220" y="379105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5" name="橢圓 14">
            <a:extLst>
              <a:ext uri="{FF2B5EF4-FFF2-40B4-BE49-F238E27FC236}">
                <a16:creationId xmlns:a16="http://schemas.microsoft.com/office/drawing/2014/main" id="{CD58B0A6-CA00-4748-8CE0-9ECC4D708600}"/>
              </a:ext>
            </a:extLst>
          </p:cNvPr>
          <p:cNvSpPr/>
          <p:nvPr/>
        </p:nvSpPr>
        <p:spPr>
          <a:xfrm>
            <a:off x="1112604" y="296814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6" name="橢圓 15">
            <a:extLst>
              <a:ext uri="{FF2B5EF4-FFF2-40B4-BE49-F238E27FC236}">
                <a16:creationId xmlns:a16="http://schemas.microsoft.com/office/drawing/2014/main" id="{02C025D1-9E51-44BF-AEDA-875B2A976B6B}"/>
              </a:ext>
            </a:extLst>
          </p:cNvPr>
          <p:cNvSpPr/>
          <p:nvPr/>
        </p:nvSpPr>
        <p:spPr>
          <a:xfrm>
            <a:off x="3673836" y="296814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7" name="橢圓 16">
            <a:extLst>
              <a:ext uri="{FF2B5EF4-FFF2-40B4-BE49-F238E27FC236}">
                <a16:creationId xmlns:a16="http://schemas.microsoft.com/office/drawing/2014/main" id="{4059887F-EAF7-4C86-89E3-E281FEFC6C7F}"/>
              </a:ext>
            </a:extLst>
          </p:cNvPr>
          <p:cNvSpPr/>
          <p:nvPr/>
        </p:nvSpPr>
        <p:spPr>
          <a:xfrm>
            <a:off x="4961361" y="296837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8" name="橢圓 17">
            <a:extLst>
              <a:ext uri="{FF2B5EF4-FFF2-40B4-BE49-F238E27FC236}">
                <a16:creationId xmlns:a16="http://schemas.microsoft.com/office/drawing/2014/main" id="{04E2DD7E-3800-48EB-BCE6-757FE0657CA2}"/>
              </a:ext>
            </a:extLst>
          </p:cNvPr>
          <p:cNvSpPr/>
          <p:nvPr/>
        </p:nvSpPr>
        <p:spPr>
          <a:xfrm>
            <a:off x="6241977" y="2968144"/>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9" name="橢圓 18">
            <a:extLst>
              <a:ext uri="{FF2B5EF4-FFF2-40B4-BE49-F238E27FC236}">
                <a16:creationId xmlns:a16="http://schemas.microsoft.com/office/drawing/2014/main" id="{6CEB9397-686B-4E12-BB53-DD87EB6F7DD3}"/>
              </a:ext>
            </a:extLst>
          </p:cNvPr>
          <p:cNvSpPr/>
          <p:nvPr/>
        </p:nvSpPr>
        <p:spPr>
          <a:xfrm>
            <a:off x="2393220" y="296814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20" name="橢圓 19">
            <a:extLst>
              <a:ext uri="{FF2B5EF4-FFF2-40B4-BE49-F238E27FC236}">
                <a16:creationId xmlns:a16="http://schemas.microsoft.com/office/drawing/2014/main" id="{2AC0DCDC-4B61-4A2C-84EE-55BC908BE655}"/>
              </a:ext>
            </a:extLst>
          </p:cNvPr>
          <p:cNvSpPr/>
          <p:nvPr/>
        </p:nvSpPr>
        <p:spPr>
          <a:xfrm>
            <a:off x="1112604" y="2063081"/>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21" name="橢圓 20">
            <a:extLst>
              <a:ext uri="{FF2B5EF4-FFF2-40B4-BE49-F238E27FC236}">
                <a16:creationId xmlns:a16="http://schemas.microsoft.com/office/drawing/2014/main" id="{BC47EDF2-453E-4F0A-A7E8-E711FCDDEA9C}"/>
              </a:ext>
            </a:extLst>
          </p:cNvPr>
          <p:cNvSpPr/>
          <p:nvPr/>
        </p:nvSpPr>
        <p:spPr>
          <a:xfrm>
            <a:off x="3673836" y="2063081"/>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22" name="橢圓 21">
            <a:extLst>
              <a:ext uri="{FF2B5EF4-FFF2-40B4-BE49-F238E27FC236}">
                <a16:creationId xmlns:a16="http://schemas.microsoft.com/office/drawing/2014/main" id="{A1D5DFE9-89D7-428D-8333-555E23D1B6CC}"/>
              </a:ext>
            </a:extLst>
          </p:cNvPr>
          <p:cNvSpPr/>
          <p:nvPr/>
        </p:nvSpPr>
        <p:spPr>
          <a:xfrm>
            <a:off x="4961361" y="2063314"/>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23" name="橢圓 22">
            <a:extLst>
              <a:ext uri="{FF2B5EF4-FFF2-40B4-BE49-F238E27FC236}">
                <a16:creationId xmlns:a16="http://schemas.microsoft.com/office/drawing/2014/main" id="{C2559CB1-42D0-4578-BCE9-A92100DB6B3D}"/>
              </a:ext>
            </a:extLst>
          </p:cNvPr>
          <p:cNvSpPr/>
          <p:nvPr/>
        </p:nvSpPr>
        <p:spPr>
          <a:xfrm>
            <a:off x="6241977" y="2063080"/>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24" name="橢圓 23">
            <a:extLst>
              <a:ext uri="{FF2B5EF4-FFF2-40B4-BE49-F238E27FC236}">
                <a16:creationId xmlns:a16="http://schemas.microsoft.com/office/drawing/2014/main" id="{940C35AC-5DED-4DC1-A8A2-B7B0963A405C}"/>
              </a:ext>
            </a:extLst>
          </p:cNvPr>
          <p:cNvSpPr/>
          <p:nvPr/>
        </p:nvSpPr>
        <p:spPr>
          <a:xfrm>
            <a:off x="2393220" y="2063081"/>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cxnSp>
        <p:nvCxnSpPr>
          <p:cNvPr id="26" name="直線接點 25">
            <a:extLst>
              <a:ext uri="{FF2B5EF4-FFF2-40B4-BE49-F238E27FC236}">
                <a16:creationId xmlns:a16="http://schemas.microsoft.com/office/drawing/2014/main" id="{DB957C08-1C5C-4541-B6DF-D42291F56BF1}"/>
              </a:ext>
            </a:extLst>
          </p:cNvPr>
          <p:cNvCxnSpPr>
            <a:cxnSpLocks/>
          </p:cNvCxnSpPr>
          <p:nvPr/>
        </p:nvCxnSpPr>
        <p:spPr>
          <a:xfrm>
            <a:off x="4954452" y="1772816"/>
            <a:ext cx="6909" cy="1928631"/>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直線接點 26">
            <a:extLst>
              <a:ext uri="{FF2B5EF4-FFF2-40B4-BE49-F238E27FC236}">
                <a16:creationId xmlns:a16="http://schemas.microsoft.com/office/drawing/2014/main" id="{B4B0AF17-BDE0-42B9-BF14-4BE4245599B3}"/>
              </a:ext>
            </a:extLst>
          </p:cNvPr>
          <p:cNvCxnSpPr>
            <a:cxnSpLocks/>
          </p:cNvCxnSpPr>
          <p:nvPr/>
        </p:nvCxnSpPr>
        <p:spPr>
          <a:xfrm>
            <a:off x="4961361" y="3792727"/>
            <a:ext cx="0" cy="1940529"/>
          </a:xfrm>
          <a:prstGeom prst="line">
            <a:avLst/>
          </a:prstGeom>
        </p:spPr>
        <p:style>
          <a:lnRef idx="3">
            <a:schemeClr val="accent2"/>
          </a:lnRef>
          <a:fillRef idx="0">
            <a:schemeClr val="accent2"/>
          </a:fillRef>
          <a:effectRef idx="2">
            <a:schemeClr val="accent2"/>
          </a:effectRef>
          <a:fontRef idx="minor">
            <a:schemeClr val="tx1"/>
          </a:fontRef>
        </p:style>
      </p:cxnSp>
      <p:sp>
        <p:nvSpPr>
          <p:cNvPr id="35" name="橢圓 34">
            <a:extLst>
              <a:ext uri="{FF2B5EF4-FFF2-40B4-BE49-F238E27FC236}">
                <a16:creationId xmlns:a16="http://schemas.microsoft.com/office/drawing/2014/main" id="{A4BDA547-C0F8-403A-B536-F60C0588AF52}"/>
              </a:ext>
            </a:extLst>
          </p:cNvPr>
          <p:cNvSpPr/>
          <p:nvPr/>
        </p:nvSpPr>
        <p:spPr>
          <a:xfrm>
            <a:off x="6248629" y="2061391"/>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a:t>
            </a:r>
            <a:endParaRPr lang="zh-TW" altLang="en-US" dirty="0"/>
          </a:p>
        </p:txBody>
      </p:sp>
      <p:sp>
        <p:nvSpPr>
          <p:cNvPr id="36" name="橢圓 35">
            <a:extLst>
              <a:ext uri="{FF2B5EF4-FFF2-40B4-BE49-F238E27FC236}">
                <a16:creationId xmlns:a16="http://schemas.microsoft.com/office/drawing/2014/main" id="{73EFFC49-59C7-4123-9D69-C8B6669E8764}"/>
              </a:ext>
            </a:extLst>
          </p:cNvPr>
          <p:cNvSpPr/>
          <p:nvPr/>
        </p:nvSpPr>
        <p:spPr>
          <a:xfrm>
            <a:off x="4961361" y="2061392"/>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37" name="橢圓 36">
            <a:extLst>
              <a:ext uri="{FF2B5EF4-FFF2-40B4-BE49-F238E27FC236}">
                <a16:creationId xmlns:a16="http://schemas.microsoft.com/office/drawing/2014/main" id="{70FC216B-AB13-4814-9EF5-FDDAD4A25DE5}"/>
              </a:ext>
            </a:extLst>
          </p:cNvPr>
          <p:cNvSpPr/>
          <p:nvPr/>
        </p:nvSpPr>
        <p:spPr>
          <a:xfrm>
            <a:off x="4963823" y="2968144"/>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38" name="橢圓 37">
            <a:extLst>
              <a:ext uri="{FF2B5EF4-FFF2-40B4-BE49-F238E27FC236}">
                <a16:creationId xmlns:a16="http://schemas.microsoft.com/office/drawing/2014/main" id="{818FCCCC-A905-4C07-8750-18BC022BEF6E}"/>
              </a:ext>
            </a:extLst>
          </p:cNvPr>
          <p:cNvSpPr/>
          <p:nvPr/>
        </p:nvSpPr>
        <p:spPr>
          <a:xfrm>
            <a:off x="6248860" y="2968144"/>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39" name="橢圓 38">
            <a:extLst>
              <a:ext uri="{FF2B5EF4-FFF2-40B4-BE49-F238E27FC236}">
                <a16:creationId xmlns:a16="http://schemas.microsoft.com/office/drawing/2014/main" id="{08C8AAC8-94CC-47B5-850E-F9171BF4D502}"/>
              </a:ext>
            </a:extLst>
          </p:cNvPr>
          <p:cNvSpPr/>
          <p:nvPr/>
        </p:nvSpPr>
        <p:spPr>
          <a:xfrm>
            <a:off x="4963305" y="4764834"/>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40" name="橢圓 39">
            <a:extLst>
              <a:ext uri="{FF2B5EF4-FFF2-40B4-BE49-F238E27FC236}">
                <a16:creationId xmlns:a16="http://schemas.microsoft.com/office/drawing/2014/main" id="{48935D8C-A702-42C3-9157-F6FC14D9C0B1}"/>
              </a:ext>
            </a:extLst>
          </p:cNvPr>
          <p:cNvSpPr/>
          <p:nvPr/>
        </p:nvSpPr>
        <p:spPr>
          <a:xfrm>
            <a:off x="6240260" y="4764834"/>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43" name="橢圓 42">
            <a:extLst>
              <a:ext uri="{FF2B5EF4-FFF2-40B4-BE49-F238E27FC236}">
                <a16:creationId xmlns:a16="http://schemas.microsoft.com/office/drawing/2014/main" id="{84EFF8C6-E538-4D83-97E2-4B81E57542B2}"/>
              </a:ext>
            </a:extLst>
          </p:cNvPr>
          <p:cNvSpPr/>
          <p:nvPr/>
        </p:nvSpPr>
        <p:spPr>
          <a:xfrm>
            <a:off x="4964809" y="3797758"/>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a:t>
            </a:r>
            <a:endParaRPr lang="zh-TW" altLang="en-US" dirty="0"/>
          </a:p>
        </p:txBody>
      </p:sp>
      <p:sp>
        <p:nvSpPr>
          <p:cNvPr id="44" name="橢圓 43">
            <a:extLst>
              <a:ext uri="{FF2B5EF4-FFF2-40B4-BE49-F238E27FC236}">
                <a16:creationId xmlns:a16="http://schemas.microsoft.com/office/drawing/2014/main" id="{54FD3FB4-96B0-4D00-BD2F-C69855C0AD5C}"/>
              </a:ext>
            </a:extLst>
          </p:cNvPr>
          <p:cNvSpPr/>
          <p:nvPr/>
        </p:nvSpPr>
        <p:spPr>
          <a:xfrm>
            <a:off x="6235196" y="3791053"/>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a:t>
            </a:r>
            <a:endParaRPr lang="zh-TW" altLang="en-US" dirty="0"/>
          </a:p>
        </p:txBody>
      </p:sp>
    </p:spTree>
    <p:extLst>
      <p:ext uri="{BB962C8B-B14F-4D97-AF65-F5344CB8AC3E}">
        <p14:creationId xmlns:p14="http://schemas.microsoft.com/office/powerpoint/2010/main" val="272722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3" grpId="0" animBg="1"/>
      <p:bldP spid="4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latin typeface="Times New Roman" panose="02020603050405020304" pitchFamily="18" charset="0"/>
                <a:cs typeface="Times New Roman" panose="02020603050405020304" pitchFamily="18" charset="0"/>
              </a:rPr>
              <a:t>Outline</a:t>
            </a:r>
            <a:endParaRPr lang="zh-TW" altLang="en-US" sz="4000"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Introduction</a:t>
            </a:r>
          </a:p>
          <a:p>
            <a:r>
              <a:rPr lang="en-US" altLang="zh-TW" dirty="0">
                <a:latin typeface="Times New Roman" panose="02020603050405020304" pitchFamily="18" charset="0"/>
                <a:cs typeface="Times New Roman" panose="02020603050405020304" pitchFamily="18" charset="0"/>
              </a:rPr>
              <a:t>Problem Definition</a:t>
            </a:r>
          </a:p>
          <a:p>
            <a:r>
              <a:rPr lang="en-US" altLang="zh-TW" dirty="0">
                <a:latin typeface="Times New Roman" panose="02020603050405020304" pitchFamily="18" charset="0"/>
                <a:cs typeface="Times New Roman" panose="02020603050405020304" pitchFamily="18" charset="0"/>
              </a:rPr>
              <a:t>Method</a:t>
            </a:r>
          </a:p>
          <a:p>
            <a:pPr lvl="1"/>
            <a:r>
              <a:rPr lang="en-US" altLang="zh-TW" dirty="0">
                <a:latin typeface="Times New Roman" panose="02020603050405020304" pitchFamily="18" charset="0"/>
                <a:cs typeface="Times New Roman" panose="02020603050405020304" pitchFamily="18" charset="0"/>
              </a:rPr>
              <a:t>Movable-Charger-based Algorithm</a:t>
            </a:r>
          </a:p>
          <a:p>
            <a:pPr lvl="1"/>
            <a:r>
              <a:rPr lang="en-US" altLang="zh-TW" dirty="0">
                <a:latin typeface="Times New Roman" panose="02020603050405020304" pitchFamily="18" charset="0"/>
                <a:cs typeface="Times New Roman" panose="02020603050405020304" pitchFamily="18" charset="0"/>
              </a:rPr>
              <a:t>Non-dominated Sorting </a:t>
            </a:r>
            <a:r>
              <a:rPr lang="en-US" altLang="zh-TW">
                <a:latin typeface="Times New Roman" panose="02020603050405020304" pitchFamily="18" charset="0"/>
                <a:cs typeface="Times New Roman" panose="02020603050405020304" pitchFamily="18" charset="0"/>
              </a:rPr>
              <a:t>Genetic Algorithm-II</a:t>
            </a:r>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Simulation</a:t>
            </a:r>
          </a:p>
          <a:p>
            <a:r>
              <a:rPr lang="en-US" altLang="zh-TW" dirty="0">
                <a:latin typeface="Times New Roman" panose="02020603050405020304" pitchFamily="18" charset="0"/>
                <a:cs typeface="Times New Roman" panose="02020603050405020304" pitchFamily="18" charset="0"/>
              </a:rPr>
              <a:t>Conclusions</a:t>
            </a:r>
          </a:p>
          <a:p>
            <a:endParaRPr lang="en-US" altLang="zh-TW"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a:t>
            </a:fld>
            <a:endParaRPr lang="zh-TW" altLang="en-US"/>
          </a:p>
        </p:txBody>
      </p:sp>
    </p:spTree>
    <p:extLst>
      <p:ext uri="{BB962C8B-B14F-4D97-AF65-F5344CB8AC3E}">
        <p14:creationId xmlns:p14="http://schemas.microsoft.com/office/powerpoint/2010/main" val="1274248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9CEA68-EB66-4352-817D-0D136E36030A}"/>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NSGA-II</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Mutation</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2DE30104-1DDF-4EB8-B903-A0CE16DF3B38}"/>
              </a:ext>
            </a:extLst>
          </p:cNvPr>
          <p:cNvSpPr>
            <a:spLocks noGrp="1"/>
          </p:cNvSpPr>
          <p:nvPr>
            <p:ph type="sldNum" sz="quarter" idx="12"/>
          </p:nvPr>
        </p:nvSpPr>
        <p:spPr/>
        <p:txBody>
          <a:bodyPr/>
          <a:lstStyle/>
          <a:p>
            <a:fld id="{73DA0BB7-265A-403C-9275-D587AB510EDC}" type="slidenum">
              <a:rPr lang="zh-TW" altLang="en-US" smtClean="0"/>
              <a:pPr/>
              <a:t>20</a:t>
            </a:fld>
            <a:endParaRPr lang="zh-TW" altLang="en-US"/>
          </a:p>
        </p:txBody>
      </p:sp>
      <p:sp>
        <p:nvSpPr>
          <p:cNvPr id="5" name="橢圓 4">
            <a:extLst>
              <a:ext uri="{FF2B5EF4-FFF2-40B4-BE49-F238E27FC236}">
                <a16:creationId xmlns:a16="http://schemas.microsoft.com/office/drawing/2014/main" id="{0411DFFC-A8E5-44F9-900D-633189A4E93F}"/>
              </a:ext>
            </a:extLst>
          </p:cNvPr>
          <p:cNvSpPr/>
          <p:nvPr/>
        </p:nvSpPr>
        <p:spPr>
          <a:xfrm>
            <a:off x="1112604" y="4764293"/>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6" name="橢圓 5">
            <a:extLst>
              <a:ext uri="{FF2B5EF4-FFF2-40B4-BE49-F238E27FC236}">
                <a16:creationId xmlns:a16="http://schemas.microsoft.com/office/drawing/2014/main" id="{403EFAD0-444F-4C36-B040-FA496CA49619}"/>
              </a:ext>
            </a:extLst>
          </p:cNvPr>
          <p:cNvSpPr/>
          <p:nvPr/>
        </p:nvSpPr>
        <p:spPr>
          <a:xfrm>
            <a:off x="3673836" y="4764293"/>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7" name="橢圓 6">
            <a:extLst>
              <a:ext uri="{FF2B5EF4-FFF2-40B4-BE49-F238E27FC236}">
                <a16:creationId xmlns:a16="http://schemas.microsoft.com/office/drawing/2014/main" id="{BD5881B1-4D4E-4BD4-BF47-11F61C488DCC}"/>
              </a:ext>
            </a:extLst>
          </p:cNvPr>
          <p:cNvSpPr/>
          <p:nvPr/>
        </p:nvSpPr>
        <p:spPr>
          <a:xfrm>
            <a:off x="2393220" y="4764293"/>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8" name="橢圓 7">
            <a:extLst>
              <a:ext uri="{FF2B5EF4-FFF2-40B4-BE49-F238E27FC236}">
                <a16:creationId xmlns:a16="http://schemas.microsoft.com/office/drawing/2014/main" id="{CB89B2C0-E1B3-4FBC-AC04-16CA1B0265AC}"/>
              </a:ext>
            </a:extLst>
          </p:cNvPr>
          <p:cNvSpPr/>
          <p:nvPr/>
        </p:nvSpPr>
        <p:spPr>
          <a:xfrm>
            <a:off x="1112604" y="379051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9" name="橢圓 8">
            <a:extLst>
              <a:ext uri="{FF2B5EF4-FFF2-40B4-BE49-F238E27FC236}">
                <a16:creationId xmlns:a16="http://schemas.microsoft.com/office/drawing/2014/main" id="{CB062174-E3A9-4F1B-AF68-61F7F58B1929}"/>
              </a:ext>
            </a:extLst>
          </p:cNvPr>
          <p:cNvSpPr/>
          <p:nvPr/>
        </p:nvSpPr>
        <p:spPr>
          <a:xfrm>
            <a:off x="3673836" y="379051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0" name="橢圓 9">
            <a:extLst>
              <a:ext uri="{FF2B5EF4-FFF2-40B4-BE49-F238E27FC236}">
                <a16:creationId xmlns:a16="http://schemas.microsoft.com/office/drawing/2014/main" id="{4CAE98E8-1B98-407B-B139-44CCCB0FD4C2}"/>
              </a:ext>
            </a:extLst>
          </p:cNvPr>
          <p:cNvSpPr/>
          <p:nvPr/>
        </p:nvSpPr>
        <p:spPr>
          <a:xfrm>
            <a:off x="2393220" y="379051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1" name="橢圓 10">
            <a:extLst>
              <a:ext uri="{FF2B5EF4-FFF2-40B4-BE49-F238E27FC236}">
                <a16:creationId xmlns:a16="http://schemas.microsoft.com/office/drawing/2014/main" id="{F4EF82E5-A919-4CFA-B469-C82B9718352D}"/>
              </a:ext>
            </a:extLst>
          </p:cNvPr>
          <p:cNvSpPr/>
          <p:nvPr/>
        </p:nvSpPr>
        <p:spPr>
          <a:xfrm>
            <a:off x="1112604" y="296760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2" name="橢圓 11">
            <a:extLst>
              <a:ext uri="{FF2B5EF4-FFF2-40B4-BE49-F238E27FC236}">
                <a16:creationId xmlns:a16="http://schemas.microsoft.com/office/drawing/2014/main" id="{3627FC51-9741-4086-A08B-46DAEC01F074}"/>
              </a:ext>
            </a:extLst>
          </p:cNvPr>
          <p:cNvSpPr/>
          <p:nvPr/>
        </p:nvSpPr>
        <p:spPr>
          <a:xfrm>
            <a:off x="3673836" y="296760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3" name="橢圓 12">
            <a:extLst>
              <a:ext uri="{FF2B5EF4-FFF2-40B4-BE49-F238E27FC236}">
                <a16:creationId xmlns:a16="http://schemas.microsoft.com/office/drawing/2014/main" id="{415026DF-48E8-4311-AF5B-7D11590E8442}"/>
              </a:ext>
            </a:extLst>
          </p:cNvPr>
          <p:cNvSpPr/>
          <p:nvPr/>
        </p:nvSpPr>
        <p:spPr>
          <a:xfrm>
            <a:off x="2393220" y="296760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4" name="橢圓 13">
            <a:extLst>
              <a:ext uri="{FF2B5EF4-FFF2-40B4-BE49-F238E27FC236}">
                <a16:creationId xmlns:a16="http://schemas.microsoft.com/office/drawing/2014/main" id="{A720267C-8407-4E38-8AE0-53E84B6ABEDB}"/>
              </a:ext>
            </a:extLst>
          </p:cNvPr>
          <p:cNvSpPr/>
          <p:nvPr/>
        </p:nvSpPr>
        <p:spPr>
          <a:xfrm>
            <a:off x="1112604" y="206253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5" name="橢圓 14">
            <a:extLst>
              <a:ext uri="{FF2B5EF4-FFF2-40B4-BE49-F238E27FC236}">
                <a16:creationId xmlns:a16="http://schemas.microsoft.com/office/drawing/2014/main" id="{9C817AC5-763B-4F20-A1A0-0CDFA490A11B}"/>
              </a:ext>
            </a:extLst>
          </p:cNvPr>
          <p:cNvSpPr/>
          <p:nvPr/>
        </p:nvSpPr>
        <p:spPr>
          <a:xfrm>
            <a:off x="3673836" y="206253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6" name="橢圓 15">
            <a:extLst>
              <a:ext uri="{FF2B5EF4-FFF2-40B4-BE49-F238E27FC236}">
                <a16:creationId xmlns:a16="http://schemas.microsoft.com/office/drawing/2014/main" id="{A4CC1431-EDB5-4158-AC4B-FFF084ECF2B3}"/>
              </a:ext>
            </a:extLst>
          </p:cNvPr>
          <p:cNvSpPr/>
          <p:nvPr/>
        </p:nvSpPr>
        <p:spPr>
          <a:xfrm>
            <a:off x="2393220" y="206253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7" name="橢圓 16">
            <a:extLst>
              <a:ext uri="{FF2B5EF4-FFF2-40B4-BE49-F238E27FC236}">
                <a16:creationId xmlns:a16="http://schemas.microsoft.com/office/drawing/2014/main" id="{BF56F76B-A8DB-46AF-A9F5-CAD4361B4575}"/>
              </a:ext>
            </a:extLst>
          </p:cNvPr>
          <p:cNvSpPr/>
          <p:nvPr/>
        </p:nvSpPr>
        <p:spPr>
          <a:xfrm>
            <a:off x="6248629" y="2060848"/>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a:t>
            </a:r>
            <a:endParaRPr lang="zh-TW" altLang="en-US" dirty="0"/>
          </a:p>
        </p:txBody>
      </p:sp>
      <p:sp>
        <p:nvSpPr>
          <p:cNvPr id="18" name="橢圓 17">
            <a:extLst>
              <a:ext uri="{FF2B5EF4-FFF2-40B4-BE49-F238E27FC236}">
                <a16:creationId xmlns:a16="http://schemas.microsoft.com/office/drawing/2014/main" id="{F5815530-F906-49C7-B329-BA82E8DFE19B}"/>
              </a:ext>
            </a:extLst>
          </p:cNvPr>
          <p:cNvSpPr/>
          <p:nvPr/>
        </p:nvSpPr>
        <p:spPr>
          <a:xfrm>
            <a:off x="4961361" y="2060849"/>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19" name="橢圓 18">
            <a:extLst>
              <a:ext uri="{FF2B5EF4-FFF2-40B4-BE49-F238E27FC236}">
                <a16:creationId xmlns:a16="http://schemas.microsoft.com/office/drawing/2014/main" id="{6D43F81E-F44B-45CB-858D-CC2096CD3358}"/>
              </a:ext>
            </a:extLst>
          </p:cNvPr>
          <p:cNvSpPr/>
          <p:nvPr/>
        </p:nvSpPr>
        <p:spPr>
          <a:xfrm>
            <a:off x="4963823" y="2967601"/>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20" name="橢圓 19">
            <a:extLst>
              <a:ext uri="{FF2B5EF4-FFF2-40B4-BE49-F238E27FC236}">
                <a16:creationId xmlns:a16="http://schemas.microsoft.com/office/drawing/2014/main" id="{4971BB59-BFFC-4DDE-B7B9-49D5D09D6DC0}"/>
              </a:ext>
            </a:extLst>
          </p:cNvPr>
          <p:cNvSpPr/>
          <p:nvPr/>
        </p:nvSpPr>
        <p:spPr>
          <a:xfrm>
            <a:off x="6248860" y="2967601"/>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21" name="橢圓 20">
            <a:extLst>
              <a:ext uri="{FF2B5EF4-FFF2-40B4-BE49-F238E27FC236}">
                <a16:creationId xmlns:a16="http://schemas.microsoft.com/office/drawing/2014/main" id="{9A997C91-6022-4C0D-877F-1A910C9ACEFE}"/>
              </a:ext>
            </a:extLst>
          </p:cNvPr>
          <p:cNvSpPr/>
          <p:nvPr/>
        </p:nvSpPr>
        <p:spPr>
          <a:xfrm>
            <a:off x="4963305" y="4764291"/>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22" name="橢圓 21">
            <a:extLst>
              <a:ext uri="{FF2B5EF4-FFF2-40B4-BE49-F238E27FC236}">
                <a16:creationId xmlns:a16="http://schemas.microsoft.com/office/drawing/2014/main" id="{DBB3A970-5AB9-4F12-93AE-70292B23D007}"/>
              </a:ext>
            </a:extLst>
          </p:cNvPr>
          <p:cNvSpPr/>
          <p:nvPr/>
        </p:nvSpPr>
        <p:spPr>
          <a:xfrm>
            <a:off x="6240260" y="4764291"/>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23" name="橢圓 22">
            <a:extLst>
              <a:ext uri="{FF2B5EF4-FFF2-40B4-BE49-F238E27FC236}">
                <a16:creationId xmlns:a16="http://schemas.microsoft.com/office/drawing/2014/main" id="{1388BBA1-12B4-44BE-9A18-6CA884E56ADE}"/>
              </a:ext>
            </a:extLst>
          </p:cNvPr>
          <p:cNvSpPr/>
          <p:nvPr/>
        </p:nvSpPr>
        <p:spPr>
          <a:xfrm>
            <a:off x="4964809" y="3797215"/>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a:t>
            </a:r>
            <a:endParaRPr lang="zh-TW" altLang="en-US" dirty="0"/>
          </a:p>
        </p:txBody>
      </p:sp>
      <p:sp>
        <p:nvSpPr>
          <p:cNvPr id="24" name="橢圓 23">
            <a:extLst>
              <a:ext uri="{FF2B5EF4-FFF2-40B4-BE49-F238E27FC236}">
                <a16:creationId xmlns:a16="http://schemas.microsoft.com/office/drawing/2014/main" id="{4DF90895-A55C-4170-9088-4FA938B36329}"/>
              </a:ext>
            </a:extLst>
          </p:cNvPr>
          <p:cNvSpPr/>
          <p:nvPr/>
        </p:nvSpPr>
        <p:spPr>
          <a:xfrm>
            <a:off x="6235196" y="3790510"/>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a:t>
            </a:r>
            <a:endParaRPr lang="zh-TW" altLang="en-US" dirty="0"/>
          </a:p>
        </p:txBody>
      </p:sp>
      <p:sp>
        <p:nvSpPr>
          <p:cNvPr id="25" name="橢圓 24">
            <a:extLst>
              <a:ext uri="{FF2B5EF4-FFF2-40B4-BE49-F238E27FC236}">
                <a16:creationId xmlns:a16="http://schemas.microsoft.com/office/drawing/2014/main" id="{B7411D42-75ED-4E17-A464-ECC76F381DA2}"/>
              </a:ext>
            </a:extLst>
          </p:cNvPr>
          <p:cNvSpPr/>
          <p:nvPr/>
        </p:nvSpPr>
        <p:spPr>
          <a:xfrm>
            <a:off x="4972814" y="2967601"/>
            <a:ext cx="1267055" cy="62332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1</a:t>
            </a:r>
            <a:endParaRPr lang="zh-TW" altLang="en-US" dirty="0"/>
          </a:p>
        </p:txBody>
      </p:sp>
    </p:spTree>
    <p:extLst>
      <p:ext uri="{BB962C8B-B14F-4D97-AF65-F5344CB8AC3E}">
        <p14:creationId xmlns:p14="http://schemas.microsoft.com/office/powerpoint/2010/main" val="387856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B196A1-C329-46EC-B7D3-FBEE37C9D21C}"/>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NSGA-II</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Selection</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73E418BE-8CCA-4D6F-A1DA-75A4B1D88409}"/>
              </a:ext>
            </a:extLst>
          </p:cNvPr>
          <p:cNvSpPr>
            <a:spLocks noGrp="1"/>
          </p:cNvSpPr>
          <p:nvPr>
            <p:ph type="sldNum" sz="quarter" idx="12"/>
          </p:nvPr>
        </p:nvSpPr>
        <p:spPr/>
        <p:txBody>
          <a:bodyPr/>
          <a:lstStyle/>
          <a:p>
            <a:fld id="{73DA0BB7-265A-403C-9275-D587AB510EDC}" type="slidenum">
              <a:rPr lang="zh-TW" altLang="en-US" smtClean="0"/>
              <a:pPr/>
              <a:t>21</a:t>
            </a:fld>
            <a:endParaRPr lang="zh-TW" altLang="en-US"/>
          </a:p>
        </p:txBody>
      </p:sp>
      <p:grpSp>
        <p:nvGrpSpPr>
          <p:cNvPr id="5" name="群組 4">
            <a:extLst>
              <a:ext uri="{FF2B5EF4-FFF2-40B4-BE49-F238E27FC236}">
                <a16:creationId xmlns:a16="http://schemas.microsoft.com/office/drawing/2014/main" id="{10DB9E11-A091-4170-A1A3-2C199D6E7311}"/>
              </a:ext>
            </a:extLst>
          </p:cNvPr>
          <p:cNvGrpSpPr/>
          <p:nvPr/>
        </p:nvGrpSpPr>
        <p:grpSpPr>
          <a:xfrm>
            <a:off x="295142" y="1869567"/>
            <a:ext cx="5554960" cy="3935697"/>
            <a:chOff x="539552" y="1672802"/>
            <a:chExt cx="6403311" cy="5043823"/>
          </a:xfrm>
        </p:grpSpPr>
        <p:sp>
          <p:nvSpPr>
            <p:cNvPr id="6" name="橢圓 5">
              <a:extLst>
                <a:ext uri="{FF2B5EF4-FFF2-40B4-BE49-F238E27FC236}">
                  <a16:creationId xmlns:a16="http://schemas.microsoft.com/office/drawing/2014/main" id="{A61E4631-BDAF-4E5E-8CD8-FBEE64B69BBB}"/>
                </a:ext>
              </a:extLst>
            </p:cNvPr>
            <p:cNvSpPr/>
            <p:nvPr/>
          </p:nvSpPr>
          <p:spPr>
            <a:xfrm>
              <a:off x="539552" y="609329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7" name="橢圓 6">
              <a:extLst>
                <a:ext uri="{FF2B5EF4-FFF2-40B4-BE49-F238E27FC236}">
                  <a16:creationId xmlns:a16="http://schemas.microsoft.com/office/drawing/2014/main" id="{67E68A7D-2090-4A4D-9C1C-B079FF63B66F}"/>
                </a:ext>
              </a:extLst>
            </p:cNvPr>
            <p:cNvSpPr/>
            <p:nvPr/>
          </p:nvSpPr>
          <p:spPr>
            <a:xfrm>
              <a:off x="3100784" y="609329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8" name="橢圓 7">
              <a:extLst>
                <a:ext uri="{FF2B5EF4-FFF2-40B4-BE49-F238E27FC236}">
                  <a16:creationId xmlns:a16="http://schemas.microsoft.com/office/drawing/2014/main" id="{F4F75977-6514-4E7C-B76C-6A6E247B8A99}"/>
                </a:ext>
              </a:extLst>
            </p:cNvPr>
            <p:cNvSpPr/>
            <p:nvPr/>
          </p:nvSpPr>
          <p:spPr>
            <a:xfrm>
              <a:off x="1820168" y="609329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9" name="橢圓 8">
              <a:extLst>
                <a:ext uri="{FF2B5EF4-FFF2-40B4-BE49-F238E27FC236}">
                  <a16:creationId xmlns:a16="http://schemas.microsoft.com/office/drawing/2014/main" id="{4BE7F382-72D1-4016-B57A-58A088DC4F12}"/>
                </a:ext>
              </a:extLst>
            </p:cNvPr>
            <p:cNvSpPr/>
            <p:nvPr/>
          </p:nvSpPr>
          <p:spPr>
            <a:xfrm>
              <a:off x="4390253" y="6093296"/>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10" name="橢圓 9">
              <a:extLst>
                <a:ext uri="{FF2B5EF4-FFF2-40B4-BE49-F238E27FC236}">
                  <a16:creationId xmlns:a16="http://schemas.microsoft.com/office/drawing/2014/main" id="{245DBD06-D40A-4D11-B0A5-DA2A65DC91A5}"/>
                </a:ext>
              </a:extLst>
            </p:cNvPr>
            <p:cNvSpPr/>
            <p:nvPr/>
          </p:nvSpPr>
          <p:spPr>
            <a:xfrm>
              <a:off x="5667208" y="6093296"/>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grpSp>
          <p:nvGrpSpPr>
            <p:cNvPr id="11" name="群組 10">
              <a:extLst>
                <a:ext uri="{FF2B5EF4-FFF2-40B4-BE49-F238E27FC236}">
                  <a16:creationId xmlns:a16="http://schemas.microsoft.com/office/drawing/2014/main" id="{9F3F1055-25C5-4E25-8AAA-8E211642F267}"/>
                </a:ext>
              </a:extLst>
            </p:cNvPr>
            <p:cNvGrpSpPr/>
            <p:nvPr/>
          </p:nvGrpSpPr>
          <p:grpSpPr>
            <a:xfrm>
              <a:off x="539552" y="1672802"/>
              <a:ext cx="6403311" cy="4402454"/>
              <a:chOff x="539552" y="1672802"/>
              <a:chExt cx="6403311" cy="4402454"/>
            </a:xfrm>
          </p:grpSpPr>
          <p:sp>
            <p:nvSpPr>
              <p:cNvPr id="12" name="橢圓 11">
                <a:extLst>
                  <a:ext uri="{FF2B5EF4-FFF2-40B4-BE49-F238E27FC236}">
                    <a16:creationId xmlns:a16="http://schemas.microsoft.com/office/drawing/2014/main" id="{CA44BA76-3470-4E90-9F0A-F521728DFE68}"/>
                  </a:ext>
                </a:extLst>
              </p:cNvPr>
              <p:cNvSpPr/>
              <p:nvPr/>
            </p:nvSpPr>
            <p:spPr>
              <a:xfrm>
                <a:off x="539552" y="3573017"/>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3" name="橢圓 12">
                <a:extLst>
                  <a:ext uri="{FF2B5EF4-FFF2-40B4-BE49-F238E27FC236}">
                    <a16:creationId xmlns:a16="http://schemas.microsoft.com/office/drawing/2014/main" id="{8BB531CE-E5F2-4163-8E96-EAED6C21122E}"/>
                  </a:ext>
                </a:extLst>
              </p:cNvPr>
              <p:cNvSpPr/>
              <p:nvPr/>
            </p:nvSpPr>
            <p:spPr>
              <a:xfrm>
                <a:off x="3100784" y="3573017"/>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4" name="橢圓 13">
                <a:extLst>
                  <a:ext uri="{FF2B5EF4-FFF2-40B4-BE49-F238E27FC236}">
                    <a16:creationId xmlns:a16="http://schemas.microsoft.com/office/drawing/2014/main" id="{F2D132F3-D892-4D9B-AEC5-D84373E83CAD}"/>
                  </a:ext>
                </a:extLst>
              </p:cNvPr>
              <p:cNvSpPr/>
              <p:nvPr/>
            </p:nvSpPr>
            <p:spPr>
              <a:xfrm>
                <a:off x="4388309" y="3573250"/>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5" name="橢圓 14">
                <a:extLst>
                  <a:ext uri="{FF2B5EF4-FFF2-40B4-BE49-F238E27FC236}">
                    <a16:creationId xmlns:a16="http://schemas.microsoft.com/office/drawing/2014/main" id="{2BB25D0A-16CF-4520-A1B3-4D06CBC14240}"/>
                  </a:ext>
                </a:extLst>
              </p:cNvPr>
              <p:cNvSpPr/>
              <p:nvPr/>
            </p:nvSpPr>
            <p:spPr>
              <a:xfrm>
                <a:off x="5668925" y="3573016"/>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6" name="橢圓 15">
                <a:extLst>
                  <a:ext uri="{FF2B5EF4-FFF2-40B4-BE49-F238E27FC236}">
                    <a16:creationId xmlns:a16="http://schemas.microsoft.com/office/drawing/2014/main" id="{4303298C-A463-4891-BC23-30C157249976}"/>
                  </a:ext>
                </a:extLst>
              </p:cNvPr>
              <p:cNvSpPr/>
              <p:nvPr/>
            </p:nvSpPr>
            <p:spPr>
              <a:xfrm>
                <a:off x="1820168" y="3573017"/>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7" name="橢圓 16">
                <a:extLst>
                  <a:ext uri="{FF2B5EF4-FFF2-40B4-BE49-F238E27FC236}">
                    <a16:creationId xmlns:a16="http://schemas.microsoft.com/office/drawing/2014/main" id="{9B815763-845B-4F53-8518-22FF09653AA0}"/>
                  </a:ext>
                </a:extLst>
              </p:cNvPr>
              <p:cNvSpPr/>
              <p:nvPr/>
            </p:nvSpPr>
            <p:spPr>
              <a:xfrm>
                <a:off x="539552" y="2949456"/>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8" name="橢圓 17">
                <a:extLst>
                  <a:ext uri="{FF2B5EF4-FFF2-40B4-BE49-F238E27FC236}">
                    <a16:creationId xmlns:a16="http://schemas.microsoft.com/office/drawing/2014/main" id="{B3B8DA52-8CB3-4639-9480-8D39AD24A1AA}"/>
                  </a:ext>
                </a:extLst>
              </p:cNvPr>
              <p:cNvSpPr/>
              <p:nvPr/>
            </p:nvSpPr>
            <p:spPr>
              <a:xfrm>
                <a:off x="3100784" y="2949456"/>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9" name="橢圓 18">
                <a:extLst>
                  <a:ext uri="{FF2B5EF4-FFF2-40B4-BE49-F238E27FC236}">
                    <a16:creationId xmlns:a16="http://schemas.microsoft.com/office/drawing/2014/main" id="{7E9606B0-877D-46BB-90B6-7C74C224B53E}"/>
                  </a:ext>
                </a:extLst>
              </p:cNvPr>
              <p:cNvSpPr/>
              <p:nvPr/>
            </p:nvSpPr>
            <p:spPr>
              <a:xfrm>
                <a:off x="4388309" y="2949689"/>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20" name="橢圓 19">
                <a:extLst>
                  <a:ext uri="{FF2B5EF4-FFF2-40B4-BE49-F238E27FC236}">
                    <a16:creationId xmlns:a16="http://schemas.microsoft.com/office/drawing/2014/main" id="{C7CEB97D-0B79-473A-8199-AC9F7ABE3749}"/>
                  </a:ext>
                </a:extLst>
              </p:cNvPr>
              <p:cNvSpPr/>
              <p:nvPr/>
            </p:nvSpPr>
            <p:spPr>
              <a:xfrm>
                <a:off x="5668925" y="294945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21" name="橢圓 20">
                <a:extLst>
                  <a:ext uri="{FF2B5EF4-FFF2-40B4-BE49-F238E27FC236}">
                    <a16:creationId xmlns:a16="http://schemas.microsoft.com/office/drawing/2014/main" id="{C633A0B7-5AF9-48A8-B5ED-021F93ECE9FD}"/>
                  </a:ext>
                </a:extLst>
              </p:cNvPr>
              <p:cNvSpPr/>
              <p:nvPr/>
            </p:nvSpPr>
            <p:spPr>
              <a:xfrm>
                <a:off x="1820168" y="2949456"/>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22" name="橢圓 21">
                <a:extLst>
                  <a:ext uri="{FF2B5EF4-FFF2-40B4-BE49-F238E27FC236}">
                    <a16:creationId xmlns:a16="http://schemas.microsoft.com/office/drawing/2014/main" id="{12C6E581-C072-446E-8CE4-AB0CC80FDD74}"/>
                  </a:ext>
                </a:extLst>
              </p:cNvPr>
              <p:cNvSpPr/>
              <p:nvPr/>
            </p:nvSpPr>
            <p:spPr>
              <a:xfrm>
                <a:off x="539552" y="231843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23" name="橢圓 22">
                <a:extLst>
                  <a:ext uri="{FF2B5EF4-FFF2-40B4-BE49-F238E27FC236}">
                    <a16:creationId xmlns:a16="http://schemas.microsoft.com/office/drawing/2014/main" id="{AA93B9BD-9378-4AC4-B027-92E487137754}"/>
                  </a:ext>
                </a:extLst>
              </p:cNvPr>
              <p:cNvSpPr/>
              <p:nvPr/>
            </p:nvSpPr>
            <p:spPr>
              <a:xfrm>
                <a:off x="3100784" y="231843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24" name="橢圓 23">
                <a:extLst>
                  <a:ext uri="{FF2B5EF4-FFF2-40B4-BE49-F238E27FC236}">
                    <a16:creationId xmlns:a16="http://schemas.microsoft.com/office/drawing/2014/main" id="{7358C959-E31A-4826-9047-FE72A9AD207E}"/>
                  </a:ext>
                </a:extLst>
              </p:cNvPr>
              <p:cNvSpPr/>
              <p:nvPr/>
            </p:nvSpPr>
            <p:spPr>
              <a:xfrm>
                <a:off x="4388309" y="231866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25" name="橢圓 24">
                <a:extLst>
                  <a:ext uri="{FF2B5EF4-FFF2-40B4-BE49-F238E27FC236}">
                    <a16:creationId xmlns:a16="http://schemas.microsoft.com/office/drawing/2014/main" id="{6A63580D-A07B-43BF-BA63-7D46CD299991}"/>
                  </a:ext>
                </a:extLst>
              </p:cNvPr>
              <p:cNvSpPr/>
              <p:nvPr/>
            </p:nvSpPr>
            <p:spPr>
              <a:xfrm>
                <a:off x="5668925" y="2318434"/>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26" name="橢圓 25">
                <a:extLst>
                  <a:ext uri="{FF2B5EF4-FFF2-40B4-BE49-F238E27FC236}">
                    <a16:creationId xmlns:a16="http://schemas.microsoft.com/office/drawing/2014/main" id="{671E474D-B8CA-424C-8A43-B92E9FBE78D5}"/>
                  </a:ext>
                </a:extLst>
              </p:cNvPr>
              <p:cNvSpPr/>
              <p:nvPr/>
            </p:nvSpPr>
            <p:spPr>
              <a:xfrm>
                <a:off x="1820168" y="231843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27" name="橢圓 26">
                <a:extLst>
                  <a:ext uri="{FF2B5EF4-FFF2-40B4-BE49-F238E27FC236}">
                    <a16:creationId xmlns:a16="http://schemas.microsoft.com/office/drawing/2014/main" id="{AD85804D-CCE9-4394-9260-8646D4D19346}"/>
                  </a:ext>
                </a:extLst>
              </p:cNvPr>
              <p:cNvSpPr/>
              <p:nvPr/>
            </p:nvSpPr>
            <p:spPr>
              <a:xfrm>
                <a:off x="539552" y="1672803"/>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28" name="橢圓 27">
                <a:extLst>
                  <a:ext uri="{FF2B5EF4-FFF2-40B4-BE49-F238E27FC236}">
                    <a16:creationId xmlns:a16="http://schemas.microsoft.com/office/drawing/2014/main" id="{59C44905-885F-4362-8DC5-497E892459E4}"/>
                  </a:ext>
                </a:extLst>
              </p:cNvPr>
              <p:cNvSpPr/>
              <p:nvPr/>
            </p:nvSpPr>
            <p:spPr>
              <a:xfrm>
                <a:off x="3100784" y="1672803"/>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29" name="橢圓 28">
                <a:extLst>
                  <a:ext uri="{FF2B5EF4-FFF2-40B4-BE49-F238E27FC236}">
                    <a16:creationId xmlns:a16="http://schemas.microsoft.com/office/drawing/2014/main" id="{A7FC4BC3-04A6-4CFE-BB29-5C31AC043320}"/>
                  </a:ext>
                </a:extLst>
              </p:cNvPr>
              <p:cNvSpPr/>
              <p:nvPr/>
            </p:nvSpPr>
            <p:spPr>
              <a:xfrm>
                <a:off x="4388309" y="1673036"/>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30" name="橢圓 29">
                <a:extLst>
                  <a:ext uri="{FF2B5EF4-FFF2-40B4-BE49-F238E27FC236}">
                    <a16:creationId xmlns:a16="http://schemas.microsoft.com/office/drawing/2014/main" id="{CD15E2F5-8200-47B4-9F55-C521DC2878E3}"/>
                  </a:ext>
                </a:extLst>
              </p:cNvPr>
              <p:cNvSpPr/>
              <p:nvPr/>
            </p:nvSpPr>
            <p:spPr>
              <a:xfrm>
                <a:off x="5668925" y="167280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31" name="橢圓 30">
                <a:extLst>
                  <a:ext uri="{FF2B5EF4-FFF2-40B4-BE49-F238E27FC236}">
                    <a16:creationId xmlns:a16="http://schemas.microsoft.com/office/drawing/2014/main" id="{FFEA40F2-AAFA-4FF1-A2B6-BE500E3C26A6}"/>
                  </a:ext>
                </a:extLst>
              </p:cNvPr>
              <p:cNvSpPr/>
              <p:nvPr/>
            </p:nvSpPr>
            <p:spPr>
              <a:xfrm>
                <a:off x="1820168" y="1672803"/>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32" name="橢圓 31">
                <a:extLst>
                  <a:ext uri="{FF2B5EF4-FFF2-40B4-BE49-F238E27FC236}">
                    <a16:creationId xmlns:a16="http://schemas.microsoft.com/office/drawing/2014/main" id="{C6017C8C-DFA9-4F61-9656-C1A65D9BBA61}"/>
                  </a:ext>
                </a:extLst>
              </p:cNvPr>
              <p:cNvSpPr/>
              <p:nvPr/>
            </p:nvSpPr>
            <p:spPr>
              <a:xfrm>
                <a:off x="539552" y="5445226"/>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33" name="橢圓 32">
                <a:extLst>
                  <a:ext uri="{FF2B5EF4-FFF2-40B4-BE49-F238E27FC236}">
                    <a16:creationId xmlns:a16="http://schemas.microsoft.com/office/drawing/2014/main" id="{C5E18AA3-BBBD-482C-8B18-72105C737A67}"/>
                  </a:ext>
                </a:extLst>
              </p:cNvPr>
              <p:cNvSpPr/>
              <p:nvPr/>
            </p:nvSpPr>
            <p:spPr>
              <a:xfrm>
                <a:off x="3100784" y="5445226"/>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34" name="橢圓 33">
                <a:extLst>
                  <a:ext uri="{FF2B5EF4-FFF2-40B4-BE49-F238E27FC236}">
                    <a16:creationId xmlns:a16="http://schemas.microsoft.com/office/drawing/2014/main" id="{43123D0C-B3AC-41A0-904D-65D9AE225C0D}"/>
                  </a:ext>
                </a:extLst>
              </p:cNvPr>
              <p:cNvSpPr/>
              <p:nvPr/>
            </p:nvSpPr>
            <p:spPr>
              <a:xfrm>
                <a:off x="1820168" y="5445226"/>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35" name="橢圓 34">
                <a:extLst>
                  <a:ext uri="{FF2B5EF4-FFF2-40B4-BE49-F238E27FC236}">
                    <a16:creationId xmlns:a16="http://schemas.microsoft.com/office/drawing/2014/main" id="{398BE360-0E0A-44E8-9167-E9C029FE4B14}"/>
                  </a:ext>
                </a:extLst>
              </p:cNvPr>
              <p:cNvSpPr/>
              <p:nvPr/>
            </p:nvSpPr>
            <p:spPr>
              <a:xfrm>
                <a:off x="539552" y="4839810"/>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36" name="橢圓 35">
                <a:extLst>
                  <a:ext uri="{FF2B5EF4-FFF2-40B4-BE49-F238E27FC236}">
                    <a16:creationId xmlns:a16="http://schemas.microsoft.com/office/drawing/2014/main" id="{EE3CEB54-F3FD-4BB7-AC65-E59C8DA3BDBE}"/>
                  </a:ext>
                </a:extLst>
              </p:cNvPr>
              <p:cNvSpPr/>
              <p:nvPr/>
            </p:nvSpPr>
            <p:spPr>
              <a:xfrm>
                <a:off x="3100784" y="4839810"/>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37" name="橢圓 36">
                <a:extLst>
                  <a:ext uri="{FF2B5EF4-FFF2-40B4-BE49-F238E27FC236}">
                    <a16:creationId xmlns:a16="http://schemas.microsoft.com/office/drawing/2014/main" id="{7D070531-6396-425D-84FA-FE07597969BB}"/>
                  </a:ext>
                </a:extLst>
              </p:cNvPr>
              <p:cNvSpPr/>
              <p:nvPr/>
            </p:nvSpPr>
            <p:spPr>
              <a:xfrm>
                <a:off x="1820168" y="4839810"/>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38" name="橢圓 37">
                <a:extLst>
                  <a:ext uri="{FF2B5EF4-FFF2-40B4-BE49-F238E27FC236}">
                    <a16:creationId xmlns:a16="http://schemas.microsoft.com/office/drawing/2014/main" id="{DE0D621C-A661-433A-A07F-F2F799AB6FFA}"/>
                  </a:ext>
                </a:extLst>
              </p:cNvPr>
              <p:cNvSpPr/>
              <p:nvPr/>
            </p:nvSpPr>
            <p:spPr>
              <a:xfrm>
                <a:off x="539552" y="422277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39" name="橢圓 38">
                <a:extLst>
                  <a:ext uri="{FF2B5EF4-FFF2-40B4-BE49-F238E27FC236}">
                    <a16:creationId xmlns:a16="http://schemas.microsoft.com/office/drawing/2014/main" id="{4EE4B555-18E1-4A05-AE52-BB893D9AFC12}"/>
                  </a:ext>
                </a:extLst>
              </p:cNvPr>
              <p:cNvSpPr/>
              <p:nvPr/>
            </p:nvSpPr>
            <p:spPr>
              <a:xfrm>
                <a:off x="3100784" y="422277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40" name="橢圓 39">
                <a:extLst>
                  <a:ext uri="{FF2B5EF4-FFF2-40B4-BE49-F238E27FC236}">
                    <a16:creationId xmlns:a16="http://schemas.microsoft.com/office/drawing/2014/main" id="{838330C5-DDA2-4AE1-BD21-80B59394DBDD}"/>
                  </a:ext>
                </a:extLst>
              </p:cNvPr>
              <p:cNvSpPr/>
              <p:nvPr/>
            </p:nvSpPr>
            <p:spPr>
              <a:xfrm>
                <a:off x="1820168" y="422277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41" name="橢圓 40">
                <a:extLst>
                  <a:ext uri="{FF2B5EF4-FFF2-40B4-BE49-F238E27FC236}">
                    <a16:creationId xmlns:a16="http://schemas.microsoft.com/office/drawing/2014/main" id="{A1E99C4C-36CD-40B8-A05C-0075942EF72B}"/>
                  </a:ext>
                </a:extLst>
              </p:cNvPr>
              <p:cNvSpPr/>
              <p:nvPr/>
            </p:nvSpPr>
            <p:spPr>
              <a:xfrm>
                <a:off x="5675577" y="4221088"/>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a:t>
                </a:r>
                <a:endParaRPr lang="zh-TW" altLang="en-US" dirty="0"/>
              </a:p>
            </p:txBody>
          </p:sp>
          <p:sp>
            <p:nvSpPr>
              <p:cNvPr id="42" name="橢圓 41">
                <a:extLst>
                  <a:ext uri="{FF2B5EF4-FFF2-40B4-BE49-F238E27FC236}">
                    <a16:creationId xmlns:a16="http://schemas.microsoft.com/office/drawing/2014/main" id="{A16F0513-342E-442C-BFA9-ED9532FE5D93}"/>
                  </a:ext>
                </a:extLst>
              </p:cNvPr>
              <p:cNvSpPr/>
              <p:nvPr/>
            </p:nvSpPr>
            <p:spPr>
              <a:xfrm>
                <a:off x="4388309" y="4221089"/>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43" name="橢圓 42">
                <a:extLst>
                  <a:ext uri="{FF2B5EF4-FFF2-40B4-BE49-F238E27FC236}">
                    <a16:creationId xmlns:a16="http://schemas.microsoft.com/office/drawing/2014/main" id="{C96EB807-A637-4DF4-9B60-67B3F0AFD225}"/>
                  </a:ext>
                </a:extLst>
              </p:cNvPr>
              <p:cNvSpPr/>
              <p:nvPr/>
            </p:nvSpPr>
            <p:spPr>
              <a:xfrm>
                <a:off x="5675808" y="4839809"/>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44" name="橢圓 43">
                <a:extLst>
                  <a:ext uri="{FF2B5EF4-FFF2-40B4-BE49-F238E27FC236}">
                    <a16:creationId xmlns:a16="http://schemas.microsoft.com/office/drawing/2014/main" id="{7086870A-CC27-4565-B1D0-5A4DCC9D6BBB}"/>
                  </a:ext>
                </a:extLst>
              </p:cNvPr>
              <p:cNvSpPr/>
              <p:nvPr/>
            </p:nvSpPr>
            <p:spPr>
              <a:xfrm>
                <a:off x="4391757" y="5451929"/>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a:t>
                </a:r>
                <a:endParaRPr lang="zh-TW" altLang="en-US" dirty="0"/>
              </a:p>
            </p:txBody>
          </p:sp>
          <p:sp>
            <p:nvSpPr>
              <p:cNvPr id="45" name="橢圓 44">
                <a:extLst>
                  <a:ext uri="{FF2B5EF4-FFF2-40B4-BE49-F238E27FC236}">
                    <a16:creationId xmlns:a16="http://schemas.microsoft.com/office/drawing/2014/main" id="{093C4EF1-CE4D-4CEF-8D40-589D8B697E00}"/>
                  </a:ext>
                </a:extLst>
              </p:cNvPr>
              <p:cNvSpPr/>
              <p:nvPr/>
            </p:nvSpPr>
            <p:spPr>
              <a:xfrm>
                <a:off x="5662144" y="5445224"/>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a:t>
                </a:r>
                <a:endParaRPr lang="zh-TW" altLang="en-US" dirty="0"/>
              </a:p>
            </p:txBody>
          </p:sp>
          <p:sp>
            <p:nvSpPr>
              <p:cNvPr id="46" name="橢圓 45">
                <a:extLst>
                  <a:ext uri="{FF2B5EF4-FFF2-40B4-BE49-F238E27FC236}">
                    <a16:creationId xmlns:a16="http://schemas.microsoft.com/office/drawing/2014/main" id="{608EEC77-4090-47F4-947F-9A6856BE8D06}"/>
                  </a:ext>
                </a:extLst>
              </p:cNvPr>
              <p:cNvSpPr/>
              <p:nvPr/>
            </p:nvSpPr>
            <p:spPr>
              <a:xfrm>
                <a:off x="4399762" y="4839809"/>
                <a:ext cx="1267055" cy="62332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1</a:t>
                </a:r>
                <a:endParaRPr lang="zh-TW" altLang="en-US" dirty="0"/>
              </a:p>
            </p:txBody>
          </p:sp>
        </p:grpSp>
      </p:grp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1A5149F1-B7F5-4415-B280-57DC10459517}"/>
                  </a:ext>
                </a:extLst>
              </p:cNvPr>
              <p:cNvSpPr txBox="1"/>
              <p:nvPr/>
            </p:nvSpPr>
            <p:spPr>
              <a:xfrm>
                <a:off x="6043622" y="2903620"/>
                <a:ext cx="2776850" cy="369332"/>
              </a:xfrm>
              <a:prstGeom prst="rect">
                <a:avLst/>
              </a:prstGeom>
              <a:noFill/>
            </p:spPr>
            <p:txBody>
              <a:bodyPr wrap="none" rtlCol="0">
                <a:spAutoFit/>
              </a:bodyPr>
              <a:lstStyle/>
              <a:p>
                <a:r>
                  <a:rPr lang="en-US" altLang="zh-TW" dirty="0"/>
                  <a:t>M = 1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𝐶</m:t>
                        </m:r>
                      </m:e>
                      <m:sub>
                        <m:r>
                          <a:rPr lang="en-US" altLang="zh-TW" i="1">
                            <a:latin typeface="Cambria Math"/>
                          </a:rPr>
                          <m:t>𝑟𝑎𝑡𝑒</m:t>
                        </m:r>
                      </m:sub>
                    </m:sSub>
                  </m:oMath>
                </a14:m>
                <a:r>
                  <a:rPr lang="zh-TW" altLang="en-US" dirty="0"/>
                  <a:t> </a:t>
                </a:r>
                <a:r>
                  <a:rPr lang="en-US" altLang="zh-TW" dirty="0"/>
                  <a:t>= 0.85 P = 10</a:t>
                </a:r>
                <a:endParaRPr lang="zh-TW" altLang="en-US" dirty="0"/>
              </a:p>
            </p:txBody>
          </p:sp>
        </mc:Choice>
        <mc:Fallback xmlns="">
          <p:sp>
            <p:nvSpPr>
              <p:cNvPr id="47" name="文字方塊 46">
                <a:extLst>
                  <a:ext uri="{FF2B5EF4-FFF2-40B4-BE49-F238E27FC236}">
                    <a16:creationId xmlns:a16="http://schemas.microsoft.com/office/drawing/2014/main" id="{1A5149F1-B7F5-4415-B280-57DC10459517}"/>
                  </a:ext>
                </a:extLst>
              </p:cNvPr>
              <p:cNvSpPr txBox="1">
                <a:spLocks noRot="1" noChangeAspect="1" noMove="1" noResize="1" noEditPoints="1" noAdjustHandles="1" noChangeArrowheads="1" noChangeShapeType="1" noTextEdit="1"/>
              </p:cNvSpPr>
              <p:nvPr/>
            </p:nvSpPr>
            <p:spPr>
              <a:xfrm>
                <a:off x="6043622" y="2903620"/>
                <a:ext cx="2776850" cy="369332"/>
              </a:xfrm>
              <a:prstGeom prst="rect">
                <a:avLst/>
              </a:prstGeom>
              <a:blipFill>
                <a:blip r:embed="rId3"/>
                <a:stretch>
                  <a:fillRect l="-1754" t="-8197" r="-877"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2DDBA93B-FEAB-40D2-BEA3-73DAB730AB40}"/>
                  </a:ext>
                </a:extLst>
              </p:cNvPr>
              <p:cNvSpPr txBox="1"/>
              <p:nvPr/>
            </p:nvSpPr>
            <p:spPr>
              <a:xfrm>
                <a:off x="6043622" y="3880374"/>
                <a:ext cx="2776850" cy="369332"/>
              </a:xfrm>
              <a:prstGeom prst="rect">
                <a:avLst/>
              </a:prstGeom>
              <a:noFill/>
            </p:spPr>
            <p:txBody>
              <a:bodyPr wrap="none" rtlCol="0">
                <a:spAutoFit/>
              </a:bodyPr>
              <a:lstStyle/>
              <a:p>
                <a:r>
                  <a:rPr lang="en-US" altLang="zh-TW" dirty="0"/>
                  <a:t>M = 3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𝐶</m:t>
                        </m:r>
                      </m:e>
                      <m:sub>
                        <m:r>
                          <a:rPr lang="en-US" altLang="zh-TW" i="1">
                            <a:latin typeface="Cambria Math"/>
                          </a:rPr>
                          <m:t>𝑟𝑎𝑡𝑒</m:t>
                        </m:r>
                      </m:sub>
                    </m:sSub>
                  </m:oMath>
                </a14:m>
                <a:r>
                  <a:rPr lang="zh-TW" altLang="en-US" dirty="0"/>
                  <a:t> </a:t>
                </a:r>
                <a:r>
                  <a:rPr lang="en-US" altLang="zh-TW" dirty="0"/>
                  <a:t>= 0.35 P = 60</a:t>
                </a:r>
                <a:endParaRPr lang="zh-TW" altLang="en-US" dirty="0"/>
              </a:p>
            </p:txBody>
          </p:sp>
        </mc:Choice>
        <mc:Fallback xmlns="">
          <p:sp>
            <p:nvSpPr>
              <p:cNvPr id="48" name="文字方塊 47">
                <a:extLst>
                  <a:ext uri="{FF2B5EF4-FFF2-40B4-BE49-F238E27FC236}">
                    <a16:creationId xmlns:a16="http://schemas.microsoft.com/office/drawing/2014/main" id="{2DDBA93B-FEAB-40D2-BEA3-73DAB730AB40}"/>
                  </a:ext>
                </a:extLst>
              </p:cNvPr>
              <p:cNvSpPr txBox="1">
                <a:spLocks noRot="1" noChangeAspect="1" noMove="1" noResize="1" noEditPoints="1" noAdjustHandles="1" noChangeArrowheads="1" noChangeShapeType="1" noTextEdit="1"/>
              </p:cNvSpPr>
              <p:nvPr/>
            </p:nvSpPr>
            <p:spPr>
              <a:xfrm>
                <a:off x="6043622" y="3880374"/>
                <a:ext cx="2776850" cy="369332"/>
              </a:xfrm>
              <a:prstGeom prst="rect">
                <a:avLst/>
              </a:prstGeom>
              <a:blipFill>
                <a:blip r:embed="rId4"/>
                <a:stretch>
                  <a:fillRect l="-1754" t="-10000" r="-877"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F56985C1-17CD-4039-BAE0-24773E354DD1}"/>
                  </a:ext>
                </a:extLst>
              </p:cNvPr>
              <p:cNvSpPr txBox="1"/>
              <p:nvPr/>
            </p:nvSpPr>
            <p:spPr>
              <a:xfrm>
                <a:off x="6043622" y="4378776"/>
                <a:ext cx="2776850" cy="369332"/>
              </a:xfrm>
              <a:prstGeom prst="rect">
                <a:avLst/>
              </a:prstGeom>
              <a:noFill/>
            </p:spPr>
            <p:txBody>
              <a:bodyPr wrap="none" rtlCol="0">
                <a:spAutoFit/>
              </a:bodyPr>
              <a:lstStyle/>
              <a:p>
                <a:r>
                  <a:rPr lang="en-US" altLang="zh-TW" dirty="0"/>
                  <a:t>M = 3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𝐶</m:t>
                        </m:r>
                      </m:e>
                      <m:sub>
                        <m:r>
                          <a:rPr lang="en-US" altLang="zh-TW" i="1">
                            <a:latin typeface="Cambria Math"/>
                          </a:rPr>
                          <m:t>𝑟𝑎𝑡𝑒</m:t>
                        </m:r>
                      </m:sub>
                    </m:sSub>
                  </m:oMath>
                </a14:m>
                <a:r>
                  <a:rPr lang="zh-TW" altLang="en-US" dirty="0"/>
                  <a:t> </a:t>
                </a:r>
                <a:r>
                  <a:rPr lang="en-US" altLang="zh-TW" dirty="0"/>
                  <a:t>= 0.35 P = 50</a:t>
                </a:r>
                <a:endParaRPr lang="zh-TW" altLang="en-US" dirty="0"/>
              </a:p>
            </p:txBody>
          </p:sp>
        </mc:Choice>
        <mc:Fallback xmlns="">
          <p:sp>
            <p:nvSpPr>
              <p:cNvPr id="49" name="文字方塊 48">
                <a:extLst>
                  <a:ext uri="{FF2B5EF4-FFF2-40B4-BE49-F238E27FC236}">
                    <a16:creationId xmlns:a16="http://schemas.microsoft.com/office/drawing/2014/main" id="{F56985C1-17CD-4039-BAE0-24773E354DD1}"/>
                  </a:ext>
                </a:extLst>
              </p:cNvPr>
              <p:cNvSpPr txBox="1">
                <a:spLocks noRot="1" noChangeAspect="1" noMove="1" noResize="1" noEditPoints="1" noAdjustHandles="1" noChangeArrowheads="1" noChangeShapeType="1" noTextEdit="1"/>
              </p:cNvSpPr>
              <p:nvPr/>
            </p:nvSpPr>
            <p:spPr>
              <a:xfrm>
                <a:off x="6043622" y="4378776"/>
                <a:ext cx="2776850" cy="369332"/>
              </a:xfrm>
              <a:prstGeom prst="rect">
                <a:avLst/>
              </a:prstGeom>
              <a:blipFill>
                <a:blip r:embed="rId5"/>
                <a:stretch>
                  <a:fillRect l="-1754" t="-8197" r="-877"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a:extLst>
                  <a:ext uri="{FF2B5EF4-FFF2-40B4-BE49-F238E27FC236}">
                    <a16:creationId xmlns:a16="http://schemas.microsoft.com/office/drawing/2014/main" id="{D0E7385D-7942-41BC-9277-D579CE17CB58}"/>
                  </a:ext>
                </a:extLst>
              </p:cNvPr>
              <p:cNvSpPr txBox="1"/>
              <p:nvPr/>
            </p:nvSpPr>
            <p:spPr>
              <a:xfrm>
                <a:off x="6043622" y="4882832"/>
                <a:ext cx="2776850" cy="369332"/>
              </a:xfrm>
              <a:prstGeom prst="rect">
                <a:avLst/>
              </a:prstGeom>
              <a:noFill/>
            </p:spPr>
            <p:txBody>
              <a:bodyPr wrap="none" rtlCol="0">
                <a:spAutoFit/>
              </a:bodyPr>
              <a:lstStyle/>
              <a:p>
                <a:r>
                  <a:rPr lang="en-US" altLang="zh-TW" dirty="0"/>
                  <a:t>M = 4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𝐶</m:t>
                        </m:r>
                      </m:e>
                      <m:sub>
                        <m:r>
                          <a:rPr lang="en-US" altLang="zh-TW" i="1">
                            <a:latin typeface="Cambria Math"/>
                          </a:rPr>
                          <m:t>𝑟𝑎𝑡𝑒</m:t>
                        </m:r>
                      </m:sub>
                    </m:sSub>
                  </m:oMath>
                </a14:m>
                <a:r>
                  <a:rPr lang="zh-TW" altLang="en-US" dirty="0"/>
                  <a:t> </a:t>
                </a:r>
                <a:r>
                  <a:rPr lang="en-US" altLang="zh-TW" dirty="0"/>
                  <a:t>= 0.15 P = 70</a:t>
                </a:r>
                <a:endParaRPr lang="zh-TW" altLang="en-US" dirty="0"/>
              </a:p>
            </p:txBody>
          </p:sp>
        </mc:Choice>
        <mc:Fallback xmlns="">
          <p:sp>
            <p:nvSpPr>
              <p:cNvPr id="50" name="文字方塊 49">
                <a:extLst>
                  <a:ext uri="{FF2B5EF4-FFF2-40B4-BE49-F238E27FC236}">
                    <a16:creationId xmlns:a16="http://schemas.microsoft.com/office/drawing/2014/main" id="{D0E7385D-7942-41BC-9277-D579CE17CB58}"/>
                  </a:ext>
                </a:extLst>
              </p:cNvPr>
              <p:cNvSpPr txBox="1">
                <a:spLocks noRot="1" noChangeAspect="1" noMove="1" noResize="1" noEditPoints="1" noAdjustHandles="1" noChangeArrowheads="1" noChangeShapeType="1" noTextEdit="1"/>
              </p:cNvSpPr>
              <p:nvPr/>
            </p:nvSpPr>
            <p:spPr>
              <a:xfrm>
                <a:off x="6043622" y="4882832"/>
                <a:ext cx="2776850" cy="369332"/>
              </a:xfrm>
              <a:prstGeom prst="rect">
                <a:avLst/>
              </a:prstGeom>
              <a:blipFill>
                <a:blip r:embed="rId6"/>
                <a:stretch>
                  <a:fillRect l="-1754" t="-9836" r="-877"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345EC5C1-CCCB-415E-A7C8-C1E2638C8C38}"/>
                  </a:ext>
                </a:extLst>
              </p:cNvPr>
              <p:cNvSpPr txBox="1"/>
              <p:nvPr/>
            </p:nvSpPr>
            <p:spPr>
              <a:xfrm>
                <a:off x="6043622" y="5396180"/>
                <a:ext cx="2776850" cy="369332"/>
              </a:xfrm>
              <a:prstGeom prst="rect">
                <a:avLst/>
              </a:prstGeom>
              <a:noFill/>
            </p:spPr>
            <p:txBody>
              <a:bodyPr wrap="none" rtlCol="0">
                <a:spAutoFit/>
              </a:bodyPr>
              <a:lstStyle/>
              <a:p>
                <a:r>
                  <a:rPr lang="en-US" altLang="zh-TW" dirty="0"/>
                  <a:t>M = 2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𝐶</m:t>
                        </m:r>
                      </m:e>
                      <m:sub>
                        <m:r>
                          <a:rPr lang="en-US" altLang="zh-TW" i="1">
                            <a:latin typeface="Cambria Math"/>
                          </a:rPr>
                          <m:t>𝑟𝑎𝑡𝑒</m:t>
                        </m:r>
                      </m:sub>
                    </m:sSub>
                  </m:oMath>
                </a14:m>
                <a:r>
                  <a:rPr lang="zh-TW" altLang="en-US" dirty="0"/>
                  <a:t> </a:t>
                </a:r>
                <a:r>
                  <a:rPr lang="en-US" altLang="zh-TW" dirty="0"/>
                  <a:t>= 0.65 P = 30</a:t>
                </a:r>
                <a:endParaRPr lang="zh-TW" altLang="en-US" dirty="0"/>
              </a:p>
            </p:txBody>
          </p:sp>
        </mc:Choice>
        <mc:Fallback xmlns="">
          <p:sp>
            <p:nvSpPr>
              <p:cNvPr id="51" name="文字方塊 50">
                <a:extLst>
                  <a:ext uri="{FF2B5EF4-FFF2-40B4-BE49-F238E27FC236}">
                    <a16:creationId xmlns:a16="http://schemas.microsoft.com/office/drawing/2014/main" id="{345EC5C1-CCCB-415E-A7C8-C1E2638C8C38}"/>
                  </a:ext>
                </a:extLst>
              </p:cNvPr>
              <p:cNvSpPr txBox="1">
                <a:spLocks noRot="1" noChangeAspect="1" noMove="1" noResize="1" noEditPoints="1" noAdjustHandles="1" noChangeArrowheads="1" noChangeShapeType="1" noTextEdit="1"/>
              </p:cNvSpPr>
              <p:nvPr/>
            </p:nvSpPr>
            <p:spPr>
              <a:xfrm>
                <a:off x="6043622" y="5396180"/>
                <a:ext cx="2776850" cy="369332"/>
              </a:xfrm>
              <a:prstGeom prst="rect">
                <a:avLst/>
              </a:prstGeom>
              <a:blipFill>
                <a:blip r:embed="rId7"/>
                <a:stretch>
                  <a:fillRect l="-1754" t="-8197" r="-877"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0213C5BC-6032-488B-97B3-61414950F75E}"/>
                  </a:ext>
                </a:extLst>
              </p:cNvPr>
              <p:cNvSpPr txBox="1"/>
              <p:nvPr/>
            </p:nvSpPr>
            <p:spPr>
              <a:xfrm>
                <a:off x="6043622" y="2399564"/>
                <a:ext cx="2776850" cy="369332"/>
              </a:xfrm>
              <a:prstGeom prst="rect">
                <a:avLst/>
              </a:prstGeom>
              <a:noFill/>
            </p:spPr>
            <p:txBody>
              <a:bodyPr wrap="none" rtlCol="0">
                <a:spAutoFit/>
              </a:bodyPr>
              <a:lstStyle/>
              <a:p>
                <a:r>
                  <a:rPr lang="en-US" altLang="zh-TW" dirty="0"/>
                  <a:t>M = 3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𝐶</m:t>
                        </m:r>
                      </m:e>
                      <m:sub>
                        <m:r>
                          <a:rPr lang="en-US" altLang="zh-TW" i="1">
                            <a:latin typeface="Cambria Math"/>
                          </a:rPr>
                          <m:t>𝑟𝑎𝑡𝑒</m:t>
                        </m:r>
                      </m:sub>
                    </m:sSub>
                  </m:oMath>
                </a14:m>
                <a:r>
                  <a:rPr lang="zh-TW" altLang="en-US" dirty="0"/>
                  <a:t> </a:t>
                </a:r>
                <a:r>
                  <a:rPr lang="en-US" altLang="zh-TW" dirty="0"/>
                  <a:t>= 0.45 P = 20</a:t>
                </a:r>
                <a:endParaRPr lang="zh-TW" altLang="en-US" dirty="0"/>
              </a:p>
            </p:txBody>
          </p:sp>
        </mc:Choice>
        <mc:Fallback xmlns="">
          <p:sp>
            <p:nvSpPr>
              <p:cNvPr id="52" name="文字方塊 51">
                <a:extLst>
                  <a:ext uri="{FF2B5EF4-FFF2-40B4-BE49-F238E27FC236}">
                    <a16:creationId xmlns:a16="http://schemas.microsoft.com/office/drawing/2014/main" id="{0213C5BC-6032-488B-97B3-61414950F75E}"/>
                  </a:ext>
                </a:extLst>
              </p:cNvPr>
              <p:cNvSpPr txBox="1">
                <a:spLocks noRot="1" noChangeAspect="1" noMove="1" noResize="1" noEditPoints="1" noAdjustHandles="1" noChangeArrowheads="1" noChangeShapeType="1" noTextEdit="1"/>
              </p:cNvSpPr>
              <p:nvPr/>
            </p:nvSpPr>
            <p:spPr>
              <a:xfrm>
                <a:off x="6043622" y="2399564"/>
                <a:ext cx="2776850" cy="369332"/>
              </a:xfrm>
              <a:prstGeom prst="rect">
                <a:avLst/>
              </a:prstGeom>
              <a:blipFill>
                <a:blip r:embed="rId8"/>
                <a:stretch>
                  <a:fillRect l="-1754" t="-10000" r="-877"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7EF4E644-DEAF-45E8-B23B-3A40CB6DC5A3}"/>
                  </a:ext>
                </a:extLst>
              </p:cNvPr>
              <p:cNvSpPr txBox="1"/>
              <p:nvPr/>
            </p:nvSpPr>
            <p:spPr>
              <a:xfrm>
                <a:off x="6038572" y="1880660"/>
                <a:ext cx="2776850" cy="369332"/>
              </a:xfrm>
              <a:prstGeom prst="rect">
                <a:avLst/>
              </a:prstGeom>
              <a:noFill/>
            </p:spPr>
            <p:txBody>
              <a:bodyPr wrap="none" rtlCol="0">
                <a:spAutoFit/>
              </a:bodyPr>
              <a:lstStyle/>
              <a:p>
                <a:r>
                  <a:rPr lang="en-US" altLang="zh-TW" dirty="0"/>
                  <a:t>M = 2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𝐶</m:t>
                        </m:r>
                      </m:e>
                      <m:sub>
                        <m:r>
                          <a:rPr lang="en-US" altLang="zh-TW" i="1">
                            <a:latin typeface="Cambria Math"/>
                          </a:rPr>
                          <m:t>𝑟𝑎𝑡𝑒</m:t>
                        </m:r>
                      </m:sub>
                    </m:sSub>
                  </m:oMath>
                </a14:m>
                <a:r>
                  <a:rPr lang="zh-TW" altLang="en-US" dirty="0"/>
                  <a:t> </a:t>
                </a:r>
                <a:r>
                  <a:rPr lang="en-US" altLang="zh-TW" dirty="0"/>
                  <a:t>= 0.75 P = 20</a:t>
                </a:r>
                <a:endParaRPr lang="zh-TW" altLang="en-US" dirty="0"/>
              </a:p>
            </p:txBody>
          </p:sp>
        </mc:Choice>
        <mc:Fallback xmlns="">
          <p:sp>
            <p:nvSpPr>
              <p:cNvPr id="53" name="文字方塊 52">
                <a:extLst>
                  <a:ext uri="{FF2B5EF4-FFF2-40B4-BE49-F238E27FC236}">
                    <a16:creationId xmlns:a16="http://schemas.microsoft.com/office/drawing/2014/main" id="{7EF4E644-DEAF-45E8-B23B-3A40CB6DC5A3}"/>
                  </a:ext>
                </a:extLst>
              </p:cNvPr>
              <p:cNvSpPr txBox="1">
                <a:spLocks noRot="1" noChangeAspect="1" noMove="1" noResize="1" noEditPoints="1" noAdjustHandles="1" noChangeArrowheads="1" noChangeShapeType="1" noTextEdit="1"/>
              </p:cNvSpPr>
              <p:nvPr/>
            </p:nvSpPr>
            <p:spPr>
              <a:xfrm>
                <a:off x="6038572" y="1880660"/>
                <a:ext cx="2776850" cy="369332"/>
              </a:xfrm>
              <a:prstGeom prst="rect">
                <a:avLst/>
              </a:prstGeom>
              <a:blipFill>
                <a:blip r:embed="rId9"/>
                <a:stretch>
                  <a:fillRect l="-1978" t="-10000" r="-879"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0DBCA139-6A71-42DB-BBEB-4FAD3F897ABC}"/>
                  </a:ext>
                </a:extLst>
              </p:cNvPr>
              <p:cNvSpPr txBox="1"/>
              <p:nvPr/>
            </p:nvSpPr>
            <p:spPr>
              <a:xfrm>
                <a:off x="6043622" y="3376318"/>
                <a:ext cx="2776850" cy="369332"/>
              </a:xfrm>
              <a:prstGeom prst="rect">
                <a:avLst/>
              </a:prstGeom>
              <a:noFill/>
            </p:spPr>
            <p:txBody>
              <a:bodyPr wrap="none" rtlCol="0">
                <a:spAutoFit/>
              </a:bodyPr>
              <a:lstStyle/>
              <a:p>
                <a:r>
                  <a:rPr lang="en-US" altLang="zh-TW" dirty="0"/>
                  <a:t>M = 4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𝐶</m:t>
                        </m:r>
                      </m:e>
                      <m:sub>
                        <m:r>
                          <a:rPr lang="en-US" altLang="zh-TW" i="1">
                            <a:latin typeface="Cambria Math"/>
                          </a:rPr>
                          <m:t>𝑟𝑎𝑡𝑒</m:t>
                        </m:r>
                      </m:sub>
                    </m:sSub>
                  </m:oMath>
                </a14:m>
                <a:r>
                  <a:rPr lang="zh-TW" altLang="en-US" dirty="0"/>
                  <a:t> </a:t>
                </a:r>
                <a:r>
                  <a:rPr lang="en-US" altLang="zh-TW" dirty="0"/>
                  <a:t>= 0.25 P = 60</a:t>
                </a:r>
                <a:endParaRPr lang="zh-TW" altLang="en-US" dirty="0"/>
              </a:p>
            </p:txBody>
          </p:sp>
        </mc:Choice>
        <mc:Fallback xmlns="">
          <p:sp>
            <p:nvSpPr>
              <p:cNvPr id="54" name="文字方塊 53">
                <a:extLst>
                  <a:ext uri="{FF2B5EF4-FFF2-40B4-BE49-F238E27FC236}">
                    <a16:creationId xmlns:a16="http://schemas.microsoft.com/office/drawing/2014/main" id="{0DBCA139-6A71-42DB-BBEB-4FAD3F897ABC}"/>
                  </a:ext>
                </a:extLst>
              </p:cNvPr>
              <p:cNvSpPr txBox="1">
                <a:spLocks noRot="1" noChangeAspect="1" noMove="1" noResize="1" noEditPoints="1" noAdjustHandles="1" noChangeArrowheads="1" noChangeShapeType="1" noTextEdit="1"/>
              </p:cNvSpPr>
              <p:nvPr/>
            </p:nvSpPr>
            <p:spPr>
              <a:xfrm>
                <a:off x="6043622" y="3376318"/>
                <a:ext cx="2776850" cy="369332"/>
              </a:xfrm>
              <a:prstGeom prst="rect">
                <a:avLst/>
              </a:prstGeom>
              <a:blipFill>
                <a:blip r:embed="rId10"/>
                <a:stretch>
                  <a:fillRect l="-1754" t="-10000" r="-877" b="-26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52398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A6E528-73CD-4AB1-B1D1-09C3A721D4F0}"/>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NSGA-II</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Nondominated vs. Dominated</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B559275B-4209-4FF5-9808-0B5D07ABE2D1}"/>
              </a:ext>
            </a:extLst>
          </p:cNvPr>
          <p:cNvSpPr>
            <a:spLocks noGrp="1"/>
          </p:cNvSpPr>
          <p:nvPr>
            <p:ph type="sldNum" sz="quarter" idx="12"/>
          </p:nvPr>
        </p:nvSpPr>
        <p:spPr/>
        <p:txBody>
          <a:bodyPr/>
          <a:lstStyle/>
          <a:p>
            <a:fld id="{73DA0BB7-265A-403C-9275-D587AB510EDC}" type="slidenum">
              <a:rPr lang="zh-TW" altLang="en-US" smtClean="0"/>
              <a:pPr/>
              <a:t>22</a:t>
            </a:fld>
            <a:endParaRPr lang="zh-TW" altLang="en-US"/>
          </a:p>
        </p:txBody>
      </p:sp>
      <p:sp>
        <p:nvSpPr>
          <p:cNvPr id="5" name="矩形 4">
            <a:extLst>
              <a:ext uri="{FF2B5EF4-FFF2-40B4-BE49-F238E27FC236}">
                <a16:creationId xmlns:a16="http://schemas.microsoft.com/office/drawing/2014/main" id="{CCBE879F-DD17-4670-A062-478FBF513120}"/>
              </a:ext>
            </a:extLst>
          </p:cNvPr>
          <p:cNvSpPr/>
          <p:nvPr/>
        </p:nvSpPr>
        <p:spPr>
          <a:xfrm>
            <a:off x="1043608" y="2636912"/>
            <a:ext cx="2808312" cy="64807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500G/$1800</a:t>
            </a:r>
            <a:endParaRPr lang="zh-TW" altLang="en-US" dirty="0"/>
          </a:p>
        </p:txBody>
      </p:sp>
      <p:sp>
        <p:nvSpPr>
          <p:cNvPr id="6" name="矩形 5">
            <a:extLst>
              <a:ext uri="{FF2B5EF4-FFF2-40B4-BE49-F238E27FC236}">
                <a16:creationId xmlns:a16="http://schemas.microsoft.com/office/drawing/2014/main" id="{E93E16AF-74D5-4AEE-B867-8141A4076C19}"/>
              </a:ext>
            </a:extLst>
          </p:cNvPr>
          <p:cNvSpPr/>
          <p:nvPr/>
        </p:nvSpPr>
        <p:spPr>
          <a:xfrm>
            <a:off x="4750028" y="2636912"/>
            <a:ext cx="2808312" cy="64807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500G/$2000</a:t>
            </a:r>
            <a:endParaRPr lang="zh-TW" altLang="en-US" dirty="0"/>
          </a:p>
        </p:txBody>
      </p:sp>
      <p:sp>
        <p:nvSpPr>
          <p:cNvPr id="7" name="矩形 6">
            <a:extLst>
              <a:ext uri="{FF2B5EF4-FFF2-40B4-BE49-F238E27FC236}">
                <a16:creationId xmlns:a16="http://schemas.microsoft.com/office/drawing/2014/main" id="{2A136D42-0595-4202-AB92-2A9527A37741}"/>
              </a:ext>
            </a:extLst>
          </p:cNvPr>
          <p:cNvSpPr/>
          <p:nvPr/>
        </p:nvSpPr>
        <p:spPr>
          <a:xfrm>
            <a:off x="1043608" y="4149080"/>
            <a:ext cx="2808312" cy="64807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a:t>500G/$1800</a:t>
            </a:r>
            <a:endParaRPr lang="zh-TW" altLang="en-US"/>
          </a:p>
        </p:txBody>
      </p:sp>
      <p:sp>
        <p:nvSpPr>
          <p:cNvPr id="8" name="矩形 7">
            <a:extLst>
              <a:ext uri="{FF2B5EF4-FFF2-40B4-BE49-F238E27FC236}">
                <a16:creationId xmlns:a16="http://schemas.microsoft.com/office/drawing/2014/main" id="{236F4E36-5B11-4FF1-BBFB-0A17955F58EA}"/>
              </a:ext>
            </a:extLst>
          </p:cNvPr>
          <p:cNvSpPr/>
          <p:nvPr/>
        </p:nvSpPr>
        <p:spPr>
          <a:xfrm>
            <a:off x="4750028" y="4149080"/>
            <a:ext cx="2808312" cy="64807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640G/$2300</a:t>
            </a:r>
            <a:endParaRPr lang="zh-TW" altLang="en-US" dirty="0"/>
          </a:p>
        </p:txBody>
      </p:sp>
      <p:sp>
        <p:nvSpPr>
          <p:cNvPr id="10" name="文字方塊 9">
            <a:extLst>
              <a:ext uri="{FF2B5EF4-FFF2-40B4-BE49-F238E27FC236}">
                <a16:creationId xmlns:a16="http://schemas.microsoft.com/office/drawing/2014/main" id="{49DD4CFC-9C3A-45B4-BBA3-673EAC86E65C}"/>
              </a:ext>
            </a:extLst>
          </p:cNvPr>
          <p:cNvSpPr txBox="1"/>
          <p:nvPr/>
        </p:nvSpPr>
        <p:spPr>
          <a:xfrm>
            <a:off x="3081510" y="3541907"/>
            <a:ext cx="2319866" cy="523220"/>
          </a:xfrm>
          <a:prstGeom prst="rect">
            <a:avLst/>
          </a:prstGeom>
          <a:noFill/>
        </p:spPr>
        <p:txBody>
          <a:bodyPr wrap="none" rtlCol="0">
            <a:spAutoFit/>
          </a:bodyPr>
          <a:lstStyle/>
          <a:p>
            <a:r>
              <a:rPr lang="en-US" altLang="zh-TW" sz="2800" b="1" i="1" dirty="0">
                <a:latin typeface="Times New Roman" panose="02020603050405020304" pitchFamily="18" charset="0"/>
                <a:cs typeface="Times New Roman" panose="02020603050405020304" pitchFamily="18" charset="0"/>
              </a:rPr>
              <a:t>nondominated</a:t>
            </a:r>
            <a:endParaRPr lang="zh-TW" altLang="en-US" sz="2800" b="1" i="1" dirty="0">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2748CF5A-2C62-4091-BBF1-2E7CB9FFF900}"/>
              </a:ext>
            </a:extLst>
          </p:cNvPr>
          <p:cNvSpPr txBox="1"/>
          <p:nvPr/>
        </p:nvSpPr>
        <p:spPr>
          <a:xfrm>
            <a:off x="3382073" y="1989536"/>
            <a:ext cx="1739579" cy="523220"/>
          </a:xfrm>
          <a:prstGeom prst="rect">
            <a:avLst/>
          </a:prstGeom>
          <a:noFill/>
        </p:spPr>
        <p:txBody>
          <a:bodyPr wrap="none" rtlCol="0">
            <a:spAutoFit/>
          </a:bodyPr>
          <a:lstStyle/>
          <a:p>
            <a:r>
              <a:rPr lang="en-US" altLang="zh-TW" sz="2800" b="1" i="1" dirty="0">
                <a:latin typeface="Times New Roman" panose="02020603050405020304" pitchFamily="18" charset="0"/>
                <a:cs typeface="Times New Roman" panose="02020603050405020304" pitchFamily="18" charset="0"/>
              </a:rPr>
              <a:t>dominated</a:t>
            </a:r>
            <a:endParaRPr lang="zh-TW" altLang="en-US" sz="28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5004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NSGA-II</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Non-dominated Sorting</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23</a:t>
            </a:fld>
            <a:endParaRPr lang="zh-TW" altLang="en-US"/>
          </a:p>
        </p:txBody>
      </p:sp>
      <p:sp>
        <p:nvSpPr>
          <p:cNvPr id="26" name="向右箭號 25"/>
          <p:cNvSpPr/>
          <p:nvPr/>
        </p:nvSpPr>
        <p:spPr>
          <a:xfrm>
            <a:off x="4005410" y="3429000"/>
            <a:ext cx="504056" cy="728964"/>
          </a:xfrm>
          <a:prstGeom prst="rightArrow">
            <a:avLst/>
          </a:prstGeom>
          <a:solidFill>
            <a:schemeClr val="bg1">
              <a:lumMod val="6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zh-TW" altLang="en-US"/>
          </a:p>
        </p:txBody>
      </p:sp>
      <p:grpSp>
        <p:nvGrpSpPr>
          <p:cNvPr id="31" name="群組 30">
            <a:extLst>
              <a:ext uri="{FF2B5EF4-FFF2-40B4-BE49-F238E27FC236}">
                <a16:creationId xmlns:a16="http://schemas.microsoft.com/office/drawing/2014/main" id="{84DD5EDA-8DA7-4B1C-A073-BEAB7B08B5C9}"/>
              </a:ext>
            </a:extLst>
          </p:cNvPr>
          <p:cNvGrpSpPr/>
          <p:nvPr/>
        </p:nvGrpSpPr>
        <p:grpSpPr>
          <a:xfrm>
            <a:off x="6619165" y="2601159"/>
            <a:ext cx="2003400" cy="2384646"/>
            <a:chOff x="6581213" y="2476943"/>
            <a:chExt cx="2003400" cy="2384646"/>
          </a:xfrm>
        </p:grpSpPr>
        <p:sp>
          <p:nvSpPr>
            <p:cNvPr id="28" name="橢圓 27">
              <a:extLst>
                <a:ext uri="{FF2B5EF4-FFF2-40B4-BE49-F238E27FC236}">
                  <a16:creationId xmlns:a16="http://schemas.microsoft.com/office/drawing/2014/main" id="{22C5F1A4-40FF-47E1-AAFB-BBF0D43D0509}"/>
                </a:ext>
              </a:extLst>
            </p:cNvPr>
            <p:cNvSpPr/>
            <p:nvPr/>
          </p:nvSpPr>
          <p:spPr>
            <a:xfrm>
              <a:off x="6581213" y="2476943"/>
              <a:ext cx="2003400" cy="935624"/>
            </a:xfrm>
            <a:prstGeom prst="ellipse">
              <a:avLst/>
            </a:prstGeom>
            <a:solidFill>
              <a:schemeClr val="bg1">
                <a:lumMod val="6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TW" dirty="0">
                  <a:latin typeface="Times New Roman" panose="02020603050405020304" pitchFamily="18" charset="0"/>
                  <a:cs typeface="Times New Roman" panose="02020603050405020304" pitchFamily="18" charset="0"/>
                </a:rPr>
                <a:t>Level 1 </a:t>
              </a:r>
            </a:p>
            <a:p>
              <a:pPr algn="ctr"/>
              <a:r>
                <a:rPr lang="en-US" altLang="zh-TW" dirty="0"/>
                <a:t>A C E G H</a:t>
              </a:r>
              <a:endParaRPr lang="zh-TW" altLang="en-US" dirty="0"/>
            </a:p>
          </p:txBody>
        </p:sp>
        <p:sp>
          <p:nvSpPr>
            <p:cNvPr id="29" name="橢圓 28">
              <a:extLst>
                <a:ext uri="{FF2B5EF4-FFF2-40B4-BE49-F238E27FC236}">
                  <a16:creationId xmlns:a16="http://schemas.microsoft.com/office/drawing/2014/main" id="{DB0CAAB6-885B-4300-8766-76F3532BC0C0}"/>
                </a:ext>
              </a:extLst>
            </p:cNvPr>
            <p:cNvSpPr/>
            <p:nvPr/>
          </p:nvSpPr>
          <p:spPr>
            <a:xfrm>
              <a:off x="6745952" y="3429000"/>
              <a:ext cx="1674490" cy="782229"/>
            </a:xfrm>
            <a:prstGeom prst="ellipse">
              <a:avLst/>
            </a:prstGeom>
            <a:solidFill>
              <a:schemeClr val="bg1">
                <a:lumMod val="6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TW" dirty="0">
                  <a:latin typeface="Times New Roman" panose="02020603050405020304" pitchFamily="18" charset="0"/>
                  <a:cs typeface="Times New Roman" panose="02020603050405020304" pitchFamily="18" charset="0"/>
                </a:rPr>
                <a:t>Level 2</a:t>
              </a:r>
            </a:p>
            <a:p>
              <a:pPr algn="ctr"/>
              <a:r>
                <a:rPr lang="en-US" altLang="zh-TW" dirty="0"/>
                <a:t>D F</a:t>
              </a:r>
            </a:p>
          </p:txBody>
        </p:sp>
        <p:sp>
          <p:nvSpPr>
            <p:cNvPr id="30" name="橢圓 29">
              <a:extLst>
                <a:ext uri="{FF2B5EF4-FFF2-40B4-BE49-F238E27FC236}">
                  <a16:creationId xmlns:a16="http://schemas.microsoft.com/office/drawing/2014/main" id="{B58CBDEB-0BD7-4DD5-B5AD-FA8D8214AFCE}"/>
                </a:ext>
              </a:extLst>
            </p:cNvPr>
            <p:cNvSpPr/>
            <p:nvPr/>
          </p:nvSpPr>
          <p:spPr>
            <a:xfrm>
              <a:off x="6911994" y="4235432"/>
              <a:ext cx="1341837" cy="626157"/>
            </a:xfrm>
            <a:prstGeom prst="ellipse">
              <a:avLst/>
            </a:prstGeom>
            <a:solidFill>
              <a:schemeClr val="bg1">
                <a:lumMod val="6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TW" dirty="0">
                  <a:latin typeface="Times New Roman" panose="02020603050405020304" pitchFamily="18" charset="0"/>
                  <a:cs typeface="Times New Roman" panose="02020603050405020304" pitchFamily="18" charset="0"/>
                </a:rPr>
                <a:t>Level 3</a:t>
              </a:r>
            </a:p>
            <a:p>
              <a:pPr algn="ctr"/>
              <a:r>
                <a:rPr lang="en-US" altLang="zh-TW" dirty="0"/>
                <a:t>B</a:t>
              </a:r>
              <a:endParaRPr lang="zh-TW" altLang="en-US" dirty="0"/>
            </a:p>
          </p:txBody>
        </p:sp>
      </p:grpSp>
      <p:sp>
        <p:nvSpPr>
          <p:cNvPr id="24" name="矩形 23">
            <a:extLst>
              <a:ext uri="{FF2B5EF4-FFF2-40B4-BE49-F238E27FC236}">
                <a16:creationId xmlns:a16="http://schemas.microsoft.com/office/drawing/2014/main" id="{D4D7A727-A756-423C-995F-C95D7F789F8F}"/>
              </a:ext>
            </a:extLst>
          </p:cNvPr>
          <p:cNvSpPr/>
          <p:nvPr/>
        </p:nvSpPr>
        <p:spPr>
          <a:xfrm>
            <a:off x="6476559" y="2538828"/>
            <a:ext cx="2222089" cy="101438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32" name="表格 31">
                <a:extLst>
                  <a:ext uri="{FF2B5EF4-FFF2-40B4-BE49-F238E27FC236}">
                    <a16:creationId xmlns:a16="http://schemas.microsoft.com/office/drawing/2014/main" id="{2D5F0874-D502-4F21-8713-DD60CD7174C4}"/>
                  </a:ext>
                </a:extLst>
              </p:cNvPr>
              <p:cNvGraphicFramePr>
                <a:graphicFrameLocks noGrp="1"/>
              </p:cNvGraphicFramePr>
              <p:nvPr>
                <p:extLst>
                  <p:ext uri="{D42A27DB-BD31-4B8C-83A1-F6EECF244321}">
                    <p14:modId xmlns:p14="http://schemas.microsoft.com/office/powerpoint/2010/main" val="1961371919"/>
                  </p:ext>
                </p:extLst>
              </p:nvPr>
            </p:nvGraphicFramePr>
            <p:xfrm>
              <a:off x="405811" y="2427433"/>
              <a:ext cx="3487955" cy="2926080"/>
            </p:xfrm>
            <a:graphic>
              <a:graphicData uri="http://schemas.openxmlformats.org/drawingml/2006/table">
                <a:tbl>
                  <a:tblPr firstRow="1" bandRow="1">
                    <a:tableStyleId>{9D7B26C5-4107-4FEC-AEDC-1716B250A1EF}</a:tableStyleId>
                  </a:tblPr>
                  <a:tblGrid>
                    <a:gridCol w="2758113">
                      <a:extLst>
                        <a:ext uri="{9D8B030D-6E8A-4147-A177-3AD203B41FA5}">
                          <a16:colId xmlns:a16="http://schemas.microsoft.com/office/drawing/2014/main" val="549907113"/>
                        </a:ext>
                      </a:extLst>
                    </a:gridCol>
                    <a:gridCol w="729842">
                      <a:extLst>
                        <a:ext uri="{9D8B030D-6E8A-4147-A177-3AD203B41FA5}">
                          <a16:colId xmlns:a16="http://schemas.microsoft.com/office/drawing/2014/main" val="477784119"/>
                        </a:ext>
                      </a:extLst>
                    </a:gridCol>
                  </a:tblGrid>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2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0.75 P = 20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A</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6739514"/>
                      </a:ext>
                    </a:extLst>
                  </a:tr>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3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0.45 P = 20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B</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4993792"/>
                      </a:ext>
                    </a:extLst>
                  </a:tr>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1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0.85 P = 10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C</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0204246"/>
                      </a:ext>
                    </a:extLst>
                  </a:tr>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4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0.25 P = 60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D</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3023124"/>
                      </a:ext>
                    </a:extLst>
                  </a:tr>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3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0.35 P = 60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E</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2909554"/>
                      </a:ext>
                    </a:extLst>
                  </a:tr>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3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0.35 P = 50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F</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212728"/>
                      </a:ext>
                    </a:extLst>
                  </a:tr>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4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0.15 P = 70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G</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6628028"/>
                      </a:ext>
                    </a:extLst>
                  </a:tr>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2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0.65 P = 30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H</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0045819"/>
                      </a:ext>
                    </a:extLst>
                  </a:tr>
                </a:tbl>
              </a:graphicData>
            </a:graphic>
          </p:graphicFrame>
        </mc:Choice>
        <mc:Fallback xmlns="">
          <p:graphicFrame>
            <p:nvGraphicFramePr>
              <p:cNvPr id="32" name="表格 31">
                <a:extLst>
                  <a:ext uri="{FF2B5EF4-FFF2-40B4-BE49-F238E27FC236}">
                    <a16:creationId xmlns:a16="http://schemas.microsoft.com/office/drawing/2014/main" id="{2D5F0874-D502-4F21-8713-DD60CD7174C4}"/>
                  </a:ext>
                </a:extLst>
              </p:cNvPr>
              <p:cNvGraphicFramePr>
                <a:graphicFrameLocks noGrp="1"/>
              </p:cNvGraphicFramePr>
              <p:nvPr>
                <p:extLst>
                  <p:ext uri="{D42A27DB-BD31-4B8C-83A1-F6EECF244321}">
                    <p14:modId xmlns:p14="http://schemas.microsoft.com/office/powerpoint/2010/main" val="1961371919"/>
                  </p:ext>
                </p:extLst>
              </p:nvPr>
            </p:nvGraphicFramePr>
            <p:xfrm>
              <a:off x="405811" y="2427433"/>
              <a:ext cx="3487955" cy="2926080"/>
            </p:xfrm>
            <a:graphic>
              <a:graphicData uri="http://schemas.openxmlformats.org/drawingml/2006/table">
                <a:tbl>
                  <a:tblPr firstRow="1" bandRow="1">
                    <a:tableStyleId>{9D7B26C5-4107-4FEC-AEDC-1716B250A1EF}</a:tableStyleId>
                  </a:tblPr>
                  <a:tblGrid>
                    <a:gridCol w="2758113">
                      <a:extLst>
                        <a:ext uri="{9D8B030D-6E8A-4147-A177-3AD203B41FA5}">
                          <a16:colId xmlns:a16="http://schemas.microsoft.com/office/drawing/2014/main" val="549907113"/>
                        </a:ext>
                      </a:extLst>
                    </a:gridCol>
                    <a:gridCol w="729842">
                      <a:extLst>
                        <a:ext uri="{9D8B030D-6E8A-4147-A177-3AD203B41FA5}">
                          <a16:colId xmlns:a16="http://schemas.microsoft.com/office/drawing/2014/main" val="477784119"/>
                        </a:ext>
                      </a:extLst>
                    </a:gridCol>
                  </a:tblGrid>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8333" r="-26932" b="-726667"/>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A</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6739514"/>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108333" r="-26932" b="-626667"/>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B</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4993792"/>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208333" r="-26932" b="-526667"/>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C</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0204246"/>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303279" r="-26932" b="-418033"/>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D</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3023124"/>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410000" r="-26932" b="-325000"/>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E</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2909554"/>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510000" r="-26932" b="-225000"/>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F</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212728"/>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610000" r="-26932" b="-125000"/>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G</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6628028"/>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710000" r="-26932" b="-25000"/>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H</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00458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7178DA1C-E7B3-4E24-B590-4EA425D739D1}"/>
                  </a:ext>
                </a:extLst>
              </p:cNvPr>
              <p:cNvGraphicFramePr>
                <a:graphicFrameLocks noGrp="1"/>
              </p:cNvGraphicFramePr>
              <p:nvPr>
                <p:extLst>
                  <p:ext uri="{D42A27DB-BD31-4B8C-83A1-F6EECF244321}">
                    <p14:modId xmlns:p14="http://schemas.microsoft.com/office/powerpoint/2010/main" val="3927014052"/>
                  </p:ext>
                </p:extLst>
              </p:nvPr>
            </p:nvGraphicFramePr>
            <p:xfrm>
              <a:off x="4585438" y="2427433"/>
              <a:ext cx="1004815" cy="2926080"/>
            </p:xfrm>
            <a:graphic>
              <a:graphicData uri="http://schemas.openxmlformats.org/drawingml/2006/table">
                <a:tbl>
                  <a:tblPr firstRow="1" bandRow="1">
                    <a:tableStyleId>{9D7B26C5-4107-4FEC-AEDC-1716B250A1EF}</a:tableStyleId>
                  </a:tblPr>
                  <a:tblGrid>
                    <a:gridCol w="1004815">
                      <a:extLst>
                        <a:ext uri="{9D8B030D-6E8A-4147-A177-3AD203B41FA5}">
                          <a16:colId xmlns:a16="http://schemas.microsoft.com/office/drawing/2014/main" val="2048036785"/>
                        </a:ext>
                      </a:extLst>
                    </a:gridCol>
                  </a:tblGrid>
                  <a:tr h="365760">
                    <a:tc>
                      <a:txBody>
                        <a:bodyPr/>
                        <a:lstStyle/>
                        <a:p>
                          <a:r>
                            <a:rPr lang="en-US" altLang="zh-TW" b="0" dirty="0">
                              <a:latin typeface="Times New Roman" panose="02020603050405020304" pitchFamily="18" charset="0"/>
                              <a:cs typeface="Times New Roman" panose="02020603050405020304" pitchFamily="18" charset="0"/>
                            </a:rPr>
                            <a:t>A</a:t>
                          </a:r>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-&gt;</a:t>
                          </a:r>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B</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0543862"/>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B -&gt; </a:t>
                          </a:r>
                          <a14:m>
                            <m:oMath xmlns:m="http://schemas.openxmlformats.org/officeDocument/2006/math">
                              <m:r>
                                <a:rPr lang="en-US" altLang="zh-TW" b="0" i="1">
                                  <a:latin typeface="Cambria Math"/>
                                  <a:ea typeface="Cambria Math"/>
                                </a:rPr>
                                <m:t>∅</m:t>
                              </m:r>
                            </m:oMath>
                          </a14:m>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6481387"/>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C -&gt; </a:t>
                          </a:r>
                          <a14:m>
                            <m:oMath xmlns:m="http://schemas.openxmlformats.org/officeDocument/2006/math">
                              <m:r>
                                <a:rPr lang="en-US" altLang="zh-TW" b="0" i="1">
                                  <a:latin typeface="Cambria Math"/>
                                  <a:ea typeface="Cambria Math"/>
                                </a:rPr>
                                <m:t>∅</m:t>
                              </m:r>
                            </m:oMath>
                          </a14:m>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5551832"/>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D -&gt; </a:t>
                          </a:r>
                          <a14:m>
                            <m:oMath xmlns:m="http://schemas.openxmlformats.org/officeDocument/2006/math">
                              <m:r>
                                <a:rPr lang="en-US" altLang="zh-TW" b="0" i="1">
                                  <a:latin typeface="Cambria Math"/>
                                  <a:ea typeface="Cambria Math"/>
                                </a:rPr>
                                <m:t>∅</m:t>
                              </m:r>
                            </m:oMath>
                          </a14:m>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4573860"/>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E -&gt; D F</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3829101"/>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F -&gt; B</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85261"/>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G -&gt; </a:t>
                          </a:r>
                          <a14:m>
                            <m:oMath xmlns:m="http://schemas.openxmlformats.org/officeDocument/2006/math">
                              <m:r>
                                <a:rPr lang="en-US" altLang="zh-TW" b="0" i="1">
                                  <a:latin typeface="Cambria Math"/>
                                  <a:ea typeface="Cambria Math"/>
                                </a:rPr>
                                <m:t>∅</m:t>
                              </m:r>
                            </m:oMath>
                          </a14:m>
                          <a:endParaRPr lang="en-US" altLang="zh-TW"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0916395"/>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H -&gt; </a:t>
                          </a:r>
                          <a14:m>
                            <m:oMath xmlns:m="http://schemas.openxmlformats.org/officeDocument/2006/math">
                              <m:r>
                                <m:rPr>
                                  <m:sty m:val="p"/>
                                </m:rPr>
                                <a:rPr lang="en-US" altLang="zh-TW" b="0" i="0" smtClean="0">
                                  <a:latin typeface="Cambria Math" panose="02040503050406030204" pitchFamily="18" charset="0"/>
                                  <a:ea typeface="Cambria Math"/>
                                </a:rPr>
                                <m:t>B</m:t>
                              </m:r>
                            </m:oMath>
                          </a14:m>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0185252"/>
                      </a:ext>
                    </a:extLst>
                  </a:tr>
                </a:tbl>
              </a:graphicData>
            </a:graphic>
          </p:graphicFrame>
        </mc:Choice>
        <mc:Fallback xmlns="">
          <p:graphicFrame>
            <p:nvGraphicFramePr>
              <p:cNvPr id="3" name="表格 2">
                <a:extLst>
                  <a:ext uri="{FF2B5EF4-FFF2-40B4-BE49-F238E27FC236}">
                    <a16:creationId xmlns:a16="http://schemas.microsoft.com/office/drawing/2014/main" id="{7178DA1C-E7B3-4E24-B590-4EA425D739D1}"/>
                  </a:ext>
                </a:extLst>
              </p:cNvPr>
              <p:cNvGraphicFramePr>
                <a:graphicFrameLocks noGrp="1"/>
              </p:cNvGraphicFramePr>
              <p:nvPr>
                <p:extLst>
                  <p:ext uri="{D42A27DB-BD31-4B8C-83A1-F6EECF244321}">
                    <p14:modId xmlns:p14="http://schemas.microsoft.com/office/powerpoint/2010/main" val="3927014052"/>
                  </p:ext>
                </p:extLst>
              </p:nvPr>
            </p:nvGraphicFramePr>
            <p:xfrm>
              <a:off x="4585438" y="2427433"/>
              <a:ext cx="1004815" cy="2926080"/>
            </p:xfrm>
            <a:graphic>
              <a:graphicData uri="http://schemas.openxmlformats.org/drawingml/2006/table">
                <a:tbl>
                  <a:tblPr firstRow="1" bandRow="1">
                    <a:tableStyleId>{9D7B26C5-4107-4FEC-AEDC-1716B250A1EF}</a:tableStyleId>
                  </a:tblPr>
                  <a:tblGrid>
                    <a:gridCol w="1004815">
                      <a:extLst>
                        <a:ext uri="{9D8B030D-6E8A-4147-A177-3AD203B41FA5}">
                          <a16:colId xmlns:a16="http://schemas.microsoft.com/office/drawing/2014/main" val="2048036785"/>
                        </a:ext>
                      </a:extLst>
                    </a:gridCol>
                  </a:tblGrid>
                  <a:tr h="365760">
                    <a:tc>
                      <a:txBody>
                        <a:bodyPr/>
                        <a:lstStyle/>
                        <a:p>
                          <a:r>
                            <a:rPr lang="en-US" altLang="zh-TW" b="0" dirty="0">
                              <a:latin typeface="Times New Roman" panose="02020603050405020304" pitchFamily="18" charset="0"/>
                              <a:cs typeface="Times New Roman" panose="02020603050405020304" pitchFamily="18" charset="0"/>
                            </a:rPr>
                            <a:t>A</a:t>
                          </a:r>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-&gt;</a:t>
                          </a:r>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B</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0543862"/>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2" t="-108333" r="-1205" b="-626667"/>
                          </a:stretch>
                        </a:blipFill>
                      </a:tcPr>
                    </a:tc>
                    <a:extLst>
                      <a:ext uri="{0D108BD9-81ED-4DB2-BD59-A6C34878D82A}">
                        <a16:rowId xmlns:a16="http://schemas.microsoft.com/office/drawing/2014/main" val="3826481387"/>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2" t="-208333" r="-1205" b="-526667"/>
                          </a:stretch>
                        </a:blipFill>
                      </a:tcPr>
                    </a:tc>
                    <a:extLst>
                      <a:ext uri="{0D108BD9-81ED-4DB2-BD59-A6C34878D82A}">
                        <a16:rowId xmlns:a16="http://schemas.microsoft.com/office/drawing/2014/main" val="2585551832"/>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2" t="-303279" r="-1205" b="-418033"/>
                          </a:stretch>
                        </a:blipFill>
                      </a:tcPr>
                    </a:tc>
                    <a:extLst>
                      <a:ext uri="{0D108BD9-81ED-4DB2-BD59-A6C34878D82A}">
                        <a16:rowId xmlns:a16="http://schemas.microsoft.com/office/drawing/2014/main" val="2234573860"/>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E -&gt; D F</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3829101"/>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F -&gt; B</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85261"/>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2" t="-610000" r="-1205" b="-125000"/>
                          </a:stretch>
                        </a:blipFill>
                      </a:tcPr>
                    </a:tc>
                    <a:extLst>
                      <a:ext uri="{0D108BD9-81ED-4DB2-BD59-A6C34878D82A}">
                        <a16:rowId xmlns:a16="http://schemas.microsoft.com/office/drawing/2014/main" val="2430916395"/>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2" t="-710000" r="-1205" b="-25000"/>
                          </a:stretch>
                        </a:blipFill>
                      </a:tcPr>
                    </a:tc>
                    <a:extLst>
                      <a:ext uri="{0D108BD9-81ED-4DB2-BD59-A6C34878D82A}">
                        <a16:rowId xmlns:a16="http://schemas.microsoft.com/office/drawing/2014/main" val="2240185252"/>
                      </a:ext>
                    </a:extLst>
                  </a:tr>
                </a:tbl>
              </a:graphicData>
            </a:graphic>
          </p:graphicFrame>
        </mc:Fallback>
      </mc:AlternateContent>
      <p:sp>
        <p:nvSpPr>
          <p:cNvPr id="33" name="向右箭號 25">
            <a:extLst>
              <a:ext uri="{FF2B5EF4-FFF2-40B4-BE49-F238E27FC236}">
                <a16:creationId xmlns:a16="http://schemas.microsoft.com/office/drawing/2014/main" id="{B4568CFD-CCEC-4592-8748-7162F440558E}"/>
              </a:ext>
            </a:extLst>
          </p:cNvPr>
          <p:cNvSpPr/>
          <p:nvPr/>
        </p:nvSpPr>
        <p:spPr>
          <a:xfrm>
            <a:off x="5693216" y="3429000"/>
            <a:ext cx="504056" cy="728964"/>
          </a:xfrm>
          <a:prstGeom prst="rightArrow">
            <a:avLst/>
          </a:prstGeom>
          <a:solidFill>
            <a:schemeClr val="bg1">
              <a:lumMod val="6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104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4975AF6-2D9A-466B-9BD1-33BA2AD1A355}"/>
              </a:ext>
            </a:extLst>
          </p:cNvPr>
          <p:cNvPicPr>
            <a:picLocks noChangeAspect="1"/>
          </p:cNvPicPr>
          <p:nvPr/>
        </p:nvPicPr>
        <p:blipFill>
          <a:blip r:embed="rId3"/>
          <a:stretch>
            <a:fillRect/>
          </a:stretch>
        </p:blipFill>
        <p:spPr>
          <a:xfrm>
            <a:off x="1115616" y="2924944"/>
            <a:ext cx="6544822" cy="3136004"/>
          </a:xfrm>
          <a:prstGeom prst="rect">
            <a:avLst/>
          </a:prstGeom>
        </p:spPr>
      </p:pic>
      <p:sp>
        <p:nvSpPr>
          <p:cNvPr id="2" name="標題 1"/>
          <p:cNvSpPr>
            <a:spLocks noGrp="1"/>
          </p:cNvSpPr>
          <p:nvPr>
            <p:ph type="title"/>
          </p:nvPr>
        </p:nvSpPr>
        <p:spPr>
          <a:xfrm>
            <a:off x="457200" y="274638"/>
            <a:ext cx="8229600" cy="1143000"/>
          </a:xfrm>
        </p:spPr>
        <p:txBody>
          <a:bodyPr>
            <a:normAutofit fontScale="90000"/>
          </a:bodyPr>
          <a:lstStyle/>
          <a:p>
            <a:r>
              <a:rPr lang="en-US" altLang="zh-TW" dirty="0">
                <a:latin typeface="Times New Roman" panose="02020603050405020304" pitchFamily="18" charset="0"/>
                <a:cs typeface="Times New Roman" panose="02020603050405020304" pitchFamily="18" charset="0"/>
              </a:rPr>
              <a:t>NSGA-II</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Crowding Distance</a:t>
            </a:r>
            <a:endParaRPr lang="zh-TW" altLang="en-US" sz="31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14:m>
                  <m:oMath xmlns:m="http://schemas.openxmlformats.org/officeDocument/2006/math">
                    <m:sSub>
                      <m:sSubPr>
                        <m:ctrlPr>
                          <a:rPr lang="en-US" altLang="zh-TW" i="1" smtClean="0">
                            <a:latin typeface="Cambria Math" panose="02040503050406030204" pitchFamily="18" charset="0"/>
                          </a:rPr>
                        </m:ctrlPr>
                      </m:sSubPr>
                      <m:e>
                        <m:r>
                          <m:rPr>
                            <m:sty m:val="p"/>
                          </m:rPr>
                          <a:rPr lang="en-US" altLang="zh-TW" i="1">
                            <a:latin typeface="Cambria Math" panose="02040503050406030204" pitchFamily="18" charset="0"/>
                          </a:rPr>
                          <m:t>C</m:t>
                        </m:r>
                        <m:r>
                          <m:rPr>
                            <m:sty m:val="p"/>
                          </m:rPr>
                          <a:rPr lang="en-US" altLang="zh-TW" i="1" smtClean="0">
                            <a:latin typeface="Cambria Math" panose="02040503050406030204" pitchFamily="18" charset="0"/>
                          </a:rPr>
                          <m:t>D</m:t>
                        </m:r>
                      </m:e>
                      <m:sub>
                        <m:r>
                          <a:rPr lang="en-US" altLang="zh-TW" b="0" i="1" smtClean="0">
                            <a:latin typeface="Cambria Math" panose="02040503050406030204" pitchFamily="18" charset="0"/>
                          </a:rPr>
                          <m:t>𝑖</m:t>
                        </m:r>
                      </m:sub>
                    </m:sSub>
                    <m:r>
                      <a:rPr lang="en-US" altLang="zh-TW" i="1">
                        <a:latin typeface="Cambria Math" panose="02040503050406030204" pitchFamily="18" charset="0"/>
                      </a:rPr>
                      <m:t>=</m:t>
                    </m:r>
                    <m:nary>
                      <m:naryPr>
                        <m:chr m:val="∑"/>
                        <m:ctrlPr>
                          <a:rPr lang="en-US" altLang="zh-TW" i="1" smtClean="0">
                            <a:latin typeface="Cambria Math" panose="02040503050406030204" pitchFamily="18" charset="0"/>
                          </a:rPr>
                        </m:ctrlPr>
                      </m:naryPr>
                      <m:sub>
                        <m:r>
                          <m:rPr>
                            <m:brk m:alnAt="23"/>
                          </m:rPr>
                          <a:rPr lang="en-US" altLang="zh-TW" b="0" i="1" smtClean="0">
                            <a:latin typeface="Cambria Math" panose="02040503050406030204" pitchFamily="18" charset="0"/>
                          </a:rPr>
                          <m:t>𝑛</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f>
                          <m:fPr>
                            <m:ctrlPr>
                              <a:rPr lang="en-US" altLang="zh-TW" i="1" smtClean="0">
                                <a:latin typeface="Cambria Math" panose="02040503050406030204" pitchFamily="18" charset="0"/>
                              </a:rPr>
                            </m:ctrlPr>
                          </m:fPr>
                          <m:num>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𝑛</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r>
                              <a:rPr lang="en-US" altLang="zh-TW" i="1">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𝑛</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𝑖</m:t>
                                </m:r>
                                <m:r>
                                  <a:rPr lang="en-US" altLang="zh-TW" b="0" i="1" smtClean="0">
                                    <a:latin typeface="Cambria Math" panose="02040503050406030204" pitchFamily="18" charset="0"/>
                                  </a:rPr>
                                  <m:t>−</m:t>
                                </m:r>
                                <m:r>
                                  <a:rPr lang="en-US" altLang="zh-TW" i="1">
                                    <a:latin typeface="Cambria Math" panose="02040503050406030204" pitchFamily="18" charset="0"/>
                                  </a:rPr>
                                  <m:t>1</m:t>
                                </m:r>
                              </m:sub>
                            </m:sSub>
                            <m:r>
                              <a:rPr lang="en-US" altLang="zh-TW" b="0" i="1" smtClean="0">
                                <a:latin typeface="Cambria Math" panose="02040503050406030204" pitchFamily="18" charset="0"/>
                              </a:rPr>
                              <m:t>)</m:t>
                            </m:r>
                          </m:num>
                          <m:den>
                            <m:sSubSup>
                              <m:sSubSupPr>
                                <m:ctrlPr>
                                  <a:rPr lang="en-US" altLang="zh-TW" i="1" smtClean="0">
                                    <a:latin typeface="Cambria Math" panose="02040503050406030204" pitchFamily="18" charset="0"/>
                                  </a:rPr>
                                </m:ctrlPr>
                              </m:sSubSup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𝑛</m:t>
                                </m:r>
                              </m:sub>
                              <m:sup>
                                <m:r>
                                  <a:rPr lang="en-US" altLang="zh-TW" b="0" i="1" smtClean="0">
                                    <a:latin typeface="Cambria Math" panose="02040503050406030204" pitchFamily="18" charset="0"/>
                                  </a:rPr>
                                  <m:t>𝑚𝑎𝑥</m:t>
                                </m:r>
                              </m:sup>
                            </m:sSubSup>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sSubSup>
                              <m:sSubSupPr>
                                <m:ctrlPr>
                                  <a:rPr lang="en-US" altLang="zh-TW" i="1" smtClean="0">
                                    <a:latin typeface="Cambria Math" panose="02040503050406030204" pitchFamily="18" charset="0"/>
                                  </a:rPr>
                                </m:ctrlPr>
                              </m:sSubSup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𝑛</m:t>
                                </m:r>
                              </m:sub>
                              <m:sup>
                                <m:r>
                                  <a:rPr lang="en-US" altLang="zh-TW" b="0" i="1" smtClean="0">
                                    <a:latin typeface="Cambria Math" panose="02040503050406030204" pitchFamily="18" charset="0"/>
                                  </a:rPr>
                                  <m:t>𝑚𝑖𝑛</m:t>
                                </m:r>
                              </m:sup>
                            </m:sSubSup>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den>
                        </m:f>
                      </m:e>
                    </m:nary>
                    <m:r>
                      <a:rPr lang="zh-TW" altLang="en-US" i="1">
                        <a:latin typeface="Cambria Math" panose="02040503050406030204" pitchFamily="18" charset="0"/>
                      </a:rPr>
                      <m:t> </m:t>
                    </m:r>
                  </m:oMath>
                </a14:m>
                <a:r>
                  <a:rPr lang="zh-TW" altLang="en-US" dirty="0">
                    <a:latin typeface="Times New Roman" panose="02020603050405020304" pitchFamily="18" charset="0"/>
                    <a:cs typeface="Times New Roman" panose="02020603050405020304" pitchFamily="18" charset="0"/>
                  </a:rPr>
                  <a:t> </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73DA0BB7-265A-403C-9275-D587AB510EDC}" type="slidenum">
              <a:rPr lang="zh-TW" altLang="en-US" smtClean="0"/>
              <a:pPr/>
              <a:t>24</a:t>
            </a:fld>
            <a:endParaRPr lang="zh-TW" altLang="en-US"/>
          </a:p>
        </p:txBody>
      </p:sp>
    </p:spTree>
    <p:extLst>
      <p:ext uri="{BB962C8B-B14F-4D97-AF65-F5344CB8AC3E}">
        <p14:creationId xmlns:p14="http://schemas.microsoft.com/office/powerpoint/2010/main" val="3944739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470426-2828-402E-9238-B5AFCEEDF002}"/>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NSGA-II</a:t>
            </a:r>
            <a:br>
              <a:rPr lang="en-US" altLang="zh-TW" sz="54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Crowding Distance</a:t>
            </a:r>
            <a:endParaRPr lang="zh-TW" altLang="en-US" sz="3100" dirty="0"/>
          </a:p>
        </p:txBody>
      </p:sp>
      <p:sp>
        <p:nvSpPr>
          <p:cNvPr id="4" name="投影片編號版面配置區 3">
            <a:extLst>
              <a:ext uri="{FF2B5EF4-FFF2-40B4-BE49-F238E27FC236}">
                <a16:creationId xmlns:a16="http://schemas.microsoft.com/office/drawing/2014/main" id="{B73C247F-9C8D-4566-A82B-31CC95859988}"/>
              </a:ext>
            </a:extLst>
          </p:cNvPr>
          <p:cNvSpPr>
            <a:spLocks noGrp="1"/>
          </p:cNvSpPr>
          <p:nvPr>
            <p:ph type="sldNum" sz="quarter" idx="12"/>
          </p:nvPr>
        </p:nvSpPr>
        <p:spPr/>
        <p:txBody>
          <a:bodyPr/>
          <a:lstStyle/>
          <a:p>
            <a:fld id="{73DA0BB7-265A-403C-9275-D587AB510EDC}" type="slidenum">
              <a:rPr lang="zh-TW" altLang="en-US" smtClean="0"/>
              <a:pPr/>
              <a:t>25</a:t>
            </a:fld>
            <a:endParaRPr lang="zh-TW" altLang="en-US"/>
          </a:p>
        </p:txBody>
      </p:sp>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3005F82A-2D93-462A-9A89-A70A24E8BE87}"/>
                  </a:ext>
                </a:extLst>
              </p:cNvPr>
              <p:cNvGraphicFramePr>
                <a:graphicFrameLocks noGrp="1"/>
              </p:cNvGraphicFramePr>
              <p:nvPr>
                <p:extLst>
                  <p:ext uri="{D42A27DB-BD31-4B8C-83A1-F6EECF244321}">
                    <p14:modId xmlns:p14="http://schemas.microsoft.com/office/powerpoint/2010/main" val="924803621"/>
                  </p:ext>
                </p:extLst>
              </p:nvPr>
            </p:nvGraphicFramePr>
            <p:xfrm>
              <a:off x="484879" y="1836198"/>
              <a:ext cx="3487955" cy="1828800"/>
            </p:xfrm>
            <a:graphic>
              <a:graphicData uri="http://schemas.openxmlformats.org/drawingml/2006/table">
                <a:tbl>
                  <a:tblPr firstRow="1" bandRow="1">
                    <a:tableStyleId>{9D7B26C5-4107-4FEC-AEDC-1716B250A1EF}</a:tableStyleId>
                  </a:tblPr>
                  <a:tblGrid>
                    <a:gridCol w="2758113">
                      <a:extLst>
                        <a:ext uri="{9D8B030D-6E8A-4147-A177-3AD203B41FA5}">
                          <a16:colId xmlns:a16="http://schemas.microsoft.com/office/drawing/2014/main" val="549907113"/>
                        </a:ext>
                      </a:extLst>
                    </a:gridCol>
                    <a:gridCol w="729842">
                      <a:extLst>
                        <a:ext uri="{9D8B030D-6E8A-4147-A177-3AD203B41FA5}">
                          <a16:colId xmlns:a16="http://schemas.microsoft.com/office/drawing/2014/main" val="477784119"/>
                        </a:ext>
                      </a:extLst>
                    </a:gridCol>
                  </a:tblGrid>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2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0.75 P = 20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A</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6739514"/>
                      </a:ext>
                    </a:extLst>
                  </a:tr>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1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0.85 P = 10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C</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0204246"/>
                      </a:ext>
                    </a:extLst>
                  </a:tr>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3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0.35 P = 60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E</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2909554"/>
                      </a:ext>
                    </a:extLst>
                  </a:tr>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4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0.15 P = 70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G</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6628028"/>
                      </a:ext>
                    </a:extLst>
                  </a:tr>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2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0.65 P = 30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H</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0045819"/>
                      </a:ext>
                    </a:extLst>
                  </a:tr>
                </a:tbl>
              </a:graphicData>
            </a:graphic>
          </p:graphicFrame>
        </mc:Choice>
        <mc:Fallback xmlns="">
          <p:graphicFrame>
            <p:nvGraphicFramePr>
              <p:cNvPr id="5" name="表格 4">
                <a:extLst>
                  <a:ext uri="{FF2B5EF4-FFF2-40B4-BE49-F238E27FC236}">
                    <a16:creationId xmlns:a16="http://schemas.microsoft.com/office/drawing/2014/main" id="{3005F82A-2D93-462A-9A89-A70A24E8BE87}"/>
                  </a:ext>
                </a:extLst>
              </p:cNvPr>
              <p:cNvGraphicFramePr>
                <a:graphicFrameLocks noGrp="1"/>
              </p:cNvGraphicFramePr>
              <p:nvPr>
                <p:extLst>
                  <p:ext uri="{D42A27DB-BD31-4B8C-83A1-F6EECF244321}">
                    <p14:modId xmlns:p14="http://schemas.microsoft.com/office/powerpoint/2010/main" val="924803621"/>
                  </p:ext>
                </p:extLst>
              </p:nvPr>
            </p:nvGraphicFramePr>
            <p:xfrm>
              <a:off x="484879" y="1836198"/>
              <a:ext cx="3487955" cy="1828800"/>
            </p:xfrm>
            <a:graphic>
              <a:graphicData uri="http://schemas.openxmlformats.org/drawingml/2006/table">
                <a:tbl>
                  <a:tblPr firstRow="1" bandRow="1">
                    <a:tableStyleId>{9D7B26C5-4107-4FEC-AEDC-1716B250A1EF}</a:tableStyleId>
                  </a:tblPr>
                  <a:tblGrid>
                    <a:gridCol w="2758113">
                      <a:extLst>
                        <a:ext uri="{9D8B030D-6E8A-4147-A177-3AD203B41FA5}">
                          <a16:colId xmlns:a16="http://schemas.microsoft.com/office/drawing/2014/main" val="549907113"/>
                        </a:ext>
                      </a:extLst>
                    </a:gridCol>
                    <a:gridCol w="729842">
                      <a:extLst>
                        <a:ext uri="{9D8B030D-6E8A-4147-A177-3AD203B41FA5}">
                          <a16:colId xmlns:a16="http://schemas.microsoft.com/office/drawing/2014/main" val="477784119"/>
                        </a:ext>
                      </a:extLst>
                    </a:gridCol>
                  </a:tblGrid>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8333" r="-26932" b="-426667"/>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A</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6739514"/>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108333" r="-26932" b="-326667"/>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C</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0204246"/>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204918" r="-26932" b="-221311"/>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E</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2909554"/>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310000" r="-26932" b="-125000"/>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G</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6628028"/>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410000" r="-26932" b="-25000"/>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H</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00458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E5D86DC3-C72A-4BBC-8444-21387DF9D15F}"/>
                  </a:ext>
                </a:extLst>
              </p:cNvPr>
              <p:cNvGraphicFramePr>
                <a:graphicFrameLocks noGrp="1"/>
              </p:cNvGraphicFramePr>
              <p:nvPr>
                <p:extLst>
                  <p:ext uri="{D42A27DB-BD31-4B8C-83A1-F6EECF244321}">
                    <p14:modId xmlns:p14="http://schemas.microsoft.com/office/powerpoint/2010/main" val="905083099"/>
                  </p:ext>
                </p:extLst>
              </p:nvPr>
            </p:nvGraphicFramePr>
            <p:xfrm>
              <a:off x="484879" y="3789040"/>
              <a:ext cx="4894483" cy="2560320"/>
            </p:xfrm>
            <a:graphic>
              <a:graphicData uri="http://schemas.openxmlformats.org/drawingml/2006/table">
                <a:tbl>
                  <a:tblPr firstRow="1" bandRow="1">
                    <a:tableStyleId>{9D7B26C5-4107-4FEC-AEDC-1716B250A1EF}</a:tableStyleId>
                  </a:tblPr>
                  <a:tblGrid>
                    <a:gridCol w="1785314">
                      <a:extLst>
                        <a:ext uri="{9D8B030D-6E8A-4147-A177-3AD203B41FA5}">
                          <a16:colId xmlns:a16="http://schemas.microsoft.com/office/drawing/2014/main" val="854638883"/>
                        </a:ext>
                      </a:extLst>
                    </a:gridCol>
                    <a:gridCol w="3109169">
                      <a:extLst>
                        <a:ext uri="{9D8B030D-6E8A-4147-A177-3AD203B41FA5}">
                          <a16:colId xmlns:a16="http://schemas.microsoft.com/office/drawing/2014/main" val="480417495"/>
                        </a:ext>
                      </a:extLst>
                    </a:gridCol>
                  </a:tblGrid>
                  <a:tr h="36537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Sort</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21655385"/>
                      </a:ext>
                    </a:extLst>
                  </a:tr>
                  <a:tr h="1828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a:t>
                          </a:r>
                          <a:endParaRPr lang="zh-TW" altLang="en-US" b="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C A H E G</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006235"/>
                      </a:ext>
                    </a:extLst>
                  </a:tr>
                  <a:tr h="182880">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1 2 2 3 4</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6678421"/>
                      </a:ext>
                    </a:extLst>
                  </a:tr>
                  <a:tr h="1828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G E H A C</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2036551"/>
                      </a:ext>
                    </a:extLst>
                  </a:tr>
                  <a:tr h="182880">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0.15 0.35 0.65 0.75 0.85</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3884688"/>
                      </a:ext>
                    </a:extLst>
                  </a:tr>
                  <a:tr h="1828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P </a:t>
                          </a:r>
                          <a:endParaRPr lang="zh-TW" altLang="en-US" b="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C A H E G </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5179928"/>
                      </a:ext>
                    </a:extLst>
                  </a:tr>
                  <a:tr h="182880">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10 20 30 60 70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1662683"/>
                      </a:ext>
                    </a:extLst>
                  </a:tr>
                </a:tbl>
              </a:graphicData>
            </a:graphic>
          </p:graphicFrame>
        </mc:Choice>
        <mc:Fallback xmlns="">
          <p:graphicFrame>
            <p:nvGraphicFramePr>
              <p:cNvPr id="7" name="表格 6">
                <a:extLst>
                  <a:ext uri="{FF2B5EF4-FFF2-40B4-BE49-F238E27FC236}">
                    <a16:creationId xmlns:a16="http://schemas.microsoft.com/office/drawing/2014/main" id="{E5D86DC3-C72A-4BBC-8444-21387DF9D15F}"/>
                  </a:ext>
                </a:extLst>
              </p:cNvPr>
              <p:cNvGraphicFramePr>
                <a:graphicFrameLocks noGrp="1"/>
              </p:cNvGraphicFramePr>
              <p:nvPr>
                <p:extLst>
                  <p:ext uri="{D42A27DB-BD31-4B8C-83A1-F6EECF244321}">
                    <p14:modId xmlns:p14="http://schemas.microsoft.com/office/powerpoint/2010/main" val="905083099"/>
                  </p:ext>
                </p:extLst>
              </p:nvPr>
            </p:nvGraphicFramePr>
            <p:xfrm>
              <a:off x="484879" y="3789040"/>
              <a:ext cx="4894483" cy="2560320"/>
            </p:xfrm>
            <a:graphic>
              <a:graphicData uri="http://schemas.openxmlformats.org/drawingml/2006/table">
                <a:tbl>
                  <a:tblPr firstRow="1" bandRow="1">
                    <a:tableStyleId>{9D7B26C5-4107-4FEC-AEDC-1716B250A1EF}</a:tableStyleId>
                  </a:tblPr>
                  <a:tblGrid>
                    <a:gridCol w="1785314">
                      <a:extLst>
                        <a:ext uri="{9D8B030D-6E8A-4147-A177-3AD203B41FA5}">
                          <a16:colId xmlns:a16="http://schemas.microsoft.com/office/drawing/2014/main" val="854638883"/>
                        </a:ext>
                      </a:extLst>
                    </a:gridCol>
                    <a:gridCol w="3109169">
                      <a:extLst>
                        <a:ext uri="{9D8B030D-6E8A-4147-A177-3AD203B41FA5}">
                          <a16:colId xmlns:a16="http://schemas.microsoft.com/office/drawing/2014/main" val="480417495"/>
                        </a:ext>
                      </a:extLst>
                    </a:gridCol>
                  </a:tblGrid>
                  <a:tr h="36576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Sort</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21655385"/>
                      </a:ext>
                    </a:extLst>
                  </a:tr>
                  <a:tr h="36576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a:t>
                          </a:r>
                          <a:endParaRPr lang="zh-TW" altLang="en-US" b="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C A H E G</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006235"/>
                      </a:ext>
                    </a:extLst>
                  </a:tr>
                  <a:tr h="365760">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1 2 2 3 4</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6678421"/>
                      </a:ext>
                    </a:extLst>
                  </a:tr>
                  <a:tr h="365760">
                    <a:tc rowSpan="2">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41" t="-152893" r="-175085" b="-11239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G E H A C</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2036551"/>
                      </a:ext>
                    </a:extLst>
                  </a:tr>
                  <a:tr h="365760">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0.15 0.35 0.65 0.75 0.85</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3884688"/>
                      </a:ext>
                    </a:extLst>
                  </a:tr>
                  <a:tr h="36576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P </a:t>
                          </a:r>
                          <a:endParaRPr lang="zh-TW" altLang="en-US" b="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C A H E G </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5179928"/>
                      </a:ext>
                    </a:extLst>
                  </a:tr>
                  <a:tr h="365760">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10 20 30 60 70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1662683"/>
                      </a:ext>
                    </a:extLst>
                  </a:tr>
                </a:tbl>
              </a:graphicData>
            </a:graphic>
          </p:graphicFrame>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3DB073CD-2A05-4760-AE06-670896B916D5}"/>
                  </a:ext>
                </a:extLst>
              </p:cNvPr>
              <p:cNvSpPr txBox="1"/>
              <p:nvPr/>
            </p:nvSpPr>
            <p:spPr>
              <a:xfrm>
                <a:off x="5379362" y="1836198"/>
                <a:ext cx="3193695" cy="8712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rPr>
                          </m:ctrlPr>
                        </m:sSubPr>
                        <m:e>
                          <m:r>
                            <m:rPr>
                              <m:sty m:val="p"/>
                            </m:rPr>
                            <a:rPr lang="en-US" altLang="zh-TW" i="1">
                              <a:latin typeface="Cambria Math" panose="02040503050406030204" pitchFamily="18" charset="0"/>
                            </a:rPr>
                            <m:t>CD</m:t>
                          </m:r>
                        </m:e>
                        <m:sub>
                          <m:r>
                            <a:rPr lang="en-US" altLang="zh-TW" i="1">
                              <a:latin typeface="Cambria Math" panose="02040503050406030204" pitchFamily="18" charset="0"/>
                            </a:rPr>
                            <m:t>𝑖</m:t>
                          </m:r>
                        </m:sub>
                      </m:sSub>
                      <m:r>
                        <a:rPr lang="en-US" altLang="zh-TW" i="1">
                          <a:latin typeface="Cambria Math" panose="02040503050406030204" pitchFamily="18" charset="0"/>
                        </a:rPr>
                        <m:t>=</m:t>
                      </m:r>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𝑛</m:t>
                          </m:r>
                          <m:r>
                            <a:rPr lang="en-US" altLang="zh-TW" i="1">
                              <a:latin typeface="Cambria Math" panose="02040503050406030204" pitchFamily="18" charset="0"/>
                            </a:rPr>
                            <m:t>=1</m:t>
                          </m:r>
                        </m:sub>
                        <m:sup>
                          <m:r>
                            <a:rPr lang="en-US" altLang="zh-TW" i="1">
                              <a:latin typeface="Cambria Math" panose="02040503050406030204" pitchFamily="18" charset="0"/>
                            </a:rPr>
                            <m:t>𝐾</m:t>
                          </m:r>
                        </m:sup>
                        <m:e>
                          <m:f>
                            <m:fPr>
                              <m:ctrlPr>
                                <a:rPr lang="en-US" altLang="zh-TW" i="1">
                                  <a:latin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𝑛</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𝑖</m:t>
                                  </m:r>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𝑛</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𝑖</m:t>
                                  </m:r>
                                  <m:r>
                                    <a:rPr lang="en-US" altLang="zh-TW" i="1">
                                      <a:latin typeface="Cambria Math" panose="02040503050406030204" pitchFamily="18" charset="0"/>
                                    </a:rPr>
                                    <m:t>−1</m:t>
                                  </m:r>
                                </m:sub>
                              </m:sSub>
                              <m:r>
                                <a:rPr lang="en-US" altLang="zh-TW" i="1">
                                  <a:latin typeface="Cambria Math" panose="02040503050406030204" pitchFamily="18" charset="0"/>
                                </a:rPr>
                                <m:t>)</m:t>
                              </m:r>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𝑛</m:t>
                                  </m:r>
                                </m:sub>
                                <m:sup>
                                  <m:r>
                                    <a:rPr lang="en-US" altLang="zh-TW" i="1">
                                      <a:latin typeface="Cambria Math" panose="02040503050406030204" pitchFamily="18" charset="0"/>
                                    </a:rPr>
                                    <m:t>𝑚𝑎𝑥</m:t>
                                  </m:r>
                                </m:sup>
                              </m:sSubSup>
                              <m:r>
                                <a:rPr lang="en-US" altLang="zh-TW" i="1">
                                  <a:latin typeface="Cambria Math" panose="02040503050406030204" pitchFamily="18" charset="0"/>
                                </a:rPr>
                                <m:t>(</m:t>
                              </m:r>
                              <m:r>
                                <a:rPr lang="en-US" altLang="zh-TW" i="1">
                                  <a:latin typeface="Cambria Math" panose="02040503050406030204" pitchFamily="18" charset="0"/>
                                </a:rPr>
                                <m:t>𝑥</m:t>
                              </m:r>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𝑛</m:t>
                                  </m:r>
                                </m:sub>
                                <m:sup>
                                  <m:r>
                                    <a:rPr lang="en-US" altLang="zh-TW" i="1">
                                      <a:latin typeface="Cambria Math" panose="02040503050406030204" pitchFamily="18" charset="0"/>
                                    </a:rPr>
                                    <m:t>𝑚𝑖𝑛</m:t>
                                  </m:r>
                                </m:sup>
                              </m:sSubSup>
                              <m:r>
                                <a:rPr lang="en-US" altLang="zh-TW" i="1">
                                  <a:latin typeface="Cambria Math" panose="02040503050406030204" pitchFamily="18" charset="0"/>
                                </a:rPr>
                                <m:t>(</m:t>
                              </m:r>
                              <m:r>
                                <a:rPr lang="en-US" altLang="zh-TW" i="1">
                                  <a:latin typeface="Cambria Math" panose="02040503050406030204" pitchFamily="18" charset="0"/>
                                </a:rPr>
                                <m:t>𝑥</m:t>
                              </m:r>
                              <m:r>
                                <a:rPr lang="en-US" altLang="zh-TW" i="1">
                                  <a:latin typeface="Cambria Math" panose="02040503050406030204" pitchFamily="18" charset="0"/>
                                </a:rPr>
                                <m:t>)</m:t>
                              </m:r>
                            </m:den>
                          </m:f>
                        </m:e>
                      </m:nary>
                    </m:oMath>
                  </m:oMathPara>
                </a14:m>
                <a:endParaRPr lang="zh-TW" altLang="en-US" dirty="0"/>
              </a:p>
            </p:txBody>
          </p:sp>
        </mc:Choice>
        <mc:Fallback xmlns="">
          <p:sp>
            <p:nvSpPr>
              <p:cNvPr id="9" name="文字方塊 8">
                <a:extLst>
                  <a:ext uri="{FF2B5EF4-FFF2-40B4-BE49-F238E27FC236}">
                    <a16:creationId xmlns:a16="http://schemas.microsoft.com/office/drawing/2014/main" id="{3DB073CD-2A05-4760-AE06-670896B916D5}"/>
                  </a:ext>
                </a:extLst>
              </p:cNvPr>
              <p:cNvSpPr txBox="1">
                <a:spLocks noRot="1" noChangeAspect="1" noMove="1" noResize="1" noEditPoints="1" noAdjustHandles="1" noChangeArrowheads="1" noChangeShapeType="1" noTextEdit="1"/>
              </p:cNvSpPr>
              <p:nvPr/>
            </p:nvSpPr>
            <p:spPr>
              <a:xfrm>
                <a:off x="5379362" y="1836198"/>
                <a:ext cx="3193695" cy="87120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29D92B36-B2D3-43CB-BEEB-6FBBBB5BCC56}"/>
                  </a:ext>
                </a:extLst>
              </p:cNvPr>
              <p:cNvSpPr txBox="1"/>
              <p:nvPr/>
            </p:nvSpPr>
            <p:spPr>
              <a:xfrm>
                <a:off x="5572299" y="2881052"/>
                <a:ext cx="2807820" cy="489814"/>
              </a:xfrm>
              <a:prstGeom prst="rect">
                <a:avLst/>
              </a:prstGeom>
              <a:noFill/>
            </p:spPr>
            <p:txBody>
              <a:bodyPr wrap="none" rtlCol="0">
                <a:spAutoFit/>
              </a:bodyPr>
              <a:lstStyle/>
              <a:p>
                <a14:m>
                  <m:oMath xmlns:m="http://schemas.openxmlformats.org/officeDocument/2006/math">
                    <m:r>
                      <a:rPr lang="en-US" altLang="zh-TW" b="0" i="1" smtClean="0">
                        <a:latin typeface="Cambria Math" panose="02040503050406030204" pitchFamily="18" charset="0"/>
                      </a:rPr>
                      <m:t>𝐴</m:t>
                    </m:r>
                    <m:r>
                      <a:rPr lang="en-US" altLang="zh-TW" b="0" i="1" smtClean="0">
                        <a:latin typeface="Cambria Math" panose="02040503050406030204" pitchFamily="18" charset="0"/>
                      </a:rPr>
                      <m:t>=</m:t>
                    </m:r>
                    <m:f>
                      <m:fPr>
                        <m:ctrlPr>
                          <a:rPr lang="en-US" altLang="zh-TW" i="1">
                            <a:latin typeface="Cambria Math" panose="02040503050406030204" pitchFamily="18" charset="0"/>
                          </a:rPr>
                        </m:ctrlPr>
                      </m:fPr>
                      <m:num>
                        <m:r>
                          <a:rPr lang="en-US" altLang="zh-TW" b="0" i="1" smtClean="0">
                            <a:latin typeface="Cambria Math" panose="02040503050406030204" pitchFamily="18" charset="0"/>
                          </a:rPr>
                          <m:t>2</m:t>
                        </m:r>
                        <m:r>
                          <a:rPr lang="en-US" altLang="zh-TW" i="1">
                            <a:latin typeface="Cambria Math" panose="02040503050406030204" pitchFamily="18" charset="0"/>
                          </a:rPr>
                          <m:t>−</m:t>
                        </m:r>
                        <m:r>
                          <a:rPr lang="en-US" altLang="zh-TW" b="0" i="1" smtClean="0">
                            <a:latin typeface="Cambria Math" panose="02040503050406030204" pitchFamily="18" charset="0"/>
                          </a:rPr>
                          <m:t>1</m:t>
                        </m:r>
                      </m:num>
                      <m:den>
                        <m:r>
                          <a:rPr lang="en-US" altLang="zh-TW" b="0" i="1" smtClean="0">
                            <a:latin typeface="Cambria Math" panose="02040503050406030204" pitchFamily="18" charset="0"/>
                          </a:rPr>
                          <m:t>4</m:t>
                        </m:r>
                        <m:r>
                          <a:rPr lang="en-US" altLang="zh-TW" i="1">
                            <a:latin typeface="Cambria Math" panose="02040503050406030204" pitchFamily="18" charset="0"/>
                          </a:rPr>
                          <m:t>−</m:t>
                        </m:r>
                        <m:r>
                          <a:rPr lang="en-US" altLang="zh-TW" b="0" i="1" smtClean="0">
                            <a:latin typeface="Cambria Math" panose="02040503050406030204" pitchFamily="18" charset="0"/>
                          </a:rPr>
                          <m:t>1</m:t>
                        </m:r>
                      </m:den>
                    </m:f>
                    <m:r>
                      <a:rPr lang="en-US" altLang="zh-TW" b="0" i="1" smtClean="0">
                        <a:latin typeface="Cambria Math" panose="02040503050406030204" pitchFamily="18" charset="0"/>
                      </a:rPr>
                      <m:t>+</m:t>
                    </m:r>
                  </m:oMath>
                </a14:m>
                <a:r>
                  <a:rPr lang="en-US" altLang="zh-TW" dirty="0"/>
                  <a:t> </a:t>
                </a:r>
                <a14:m>
                  <m:oMath xmlns:m="http://schemas.openxmlformats.org/officeDocument/2006/math">
                    <m:f>
                      <m:fPr>
                        <m:ctrlPr>
                          <a:rPr lang="en-US" altLang="zh-TW" i="1">
                            <a:latin typeface="Cambria Math" panose="02040503050406030204" pitchFamily="18" charset="0"/>
                          </a:rPr>
                        </m:ctrlPr>
                      </m:fPr>
                      <m:num>
                        <m:r>
                          <a:rPr lang="en-US" altLang="zh-TW" b="0" i="1" smtClean="0">
                            <a:latin typeface="Cambria Math" panose="02040503050406030204" pitchFamily="18" charset="0"/>
                          </a:rPr>
                          <m:t>0.85</m:t>
                        </m:r>
                        <m:r>
                          <a:rPr lang="en-US" altLang="zh-TW" i="1">
                            <a:latin typeface="Cambria Math" panose="02040503050406030204" pitchFamily="18" charset="0"/>
                          </a:rPr>
                          <m:t>−</m:t>
                        </m:r>
                        <m:r>
                          <a:rPr lang="en-US" altLang="zh-TW" b="0" i="1" smtClean="0">
                            <a:latin typeface="Cambria Math" panose="02040503050406030204" pitchFamily="18" charset="0"/>
                          </a:rPr>
                          <m:t>0.65</m:t>
                        </m:r>
                      </m:num>
                      <m:den>
                        <m:r>
                          <a:rPr lang="en-US" altLang="zh-TW" b="0" i="1" smtClean="0">
                            <a:latin typeface="Cambria Math" panose="02040503050406030204" pitchFamily="18" charset="0"/>
                          </a:rPr>
                          <m:t>0.85</m:t>
                        </m:r>
                        <m:r>
                          <a:rPr lang="en-US" altLang="zh-TW" i="1">
                            <a:latin typeface="Cambria Math" panose="02040503050406030204" pitchFamily="18" charset="0"/>
                          </a:rPr>
                          <m:t>−</m:t>
                        </m:r>
                        <m:r>
                          <a:rPr lang="en-US" altLang="zh-TW" b="0" i="1" smtClean="0">
                            <a:latin typeface="Cambria Math" panose="02040503050406030204" pitchFamily="18" charset="0"/>
                          </a:rPr>
                          <m:t>0.15</m:t>
                        </m:r>
                      </m:den>
                    </m:f>
                    <m:r>
                      <a:rPr lang="en-US" altLang="zh-TW" b="0" i="0" smtClean="0">
                        <a:latin typeface="Cambria Math" panose="02040503050406030204" pitchFamily="18" charset="0"/>
                      </a:rPr>
                      <m:t>+</m:t>
                    </m:r>
                    <m:f>
                      <m:fPr>
                        <m:ctrlPr>
                          <a:rPr lang="en-US" altLang="zh-TW" i="1">
                            <a:latin typeface="Cambria Math" panose="02040503050406030204" pitchFamily="18" charset="0"/>
                          </a:rPr>
                        </m:ctrlPr>
                      </m:fPr>
                      <m:num>
                        <m:r>
                          <a:rPr lang="en-US" altLang="zh-TW" b="0" i="1" smtClean="0">
                            <a:latin typeface="Cambria Math" panose="02040503050406030204" pitchFamily="18" charset="0"/>
                          </a:rPr>
                          <m:t>30</m:t>
                        </m:r>
                        <m:r>
                          <a:rPr lang="en-US" altLang="zh-TW" i="1">
                            <a:latin typeface="Cambria Math" panose="02040503050406030204" pitchFamily="18" charset="0"/>
                          </a:rPr>
                          <m:t>−1</m:t>
                        </m:r>
                        <m:r>
                          <a:rPr lang="en-US" altLang="zh-TW" b="0" i="1" smtClean="0">
                            <a:latin typeface="Cambria Math" panose="02040503050406030204" pitchFamily="18" charset="0"/>
                          </a:rPr>
                          <m:t>0</m:t>
                        </m:r>
                      </m:num>
                      <m:den>
                        <m:r>
                          <a:rPr lang="en-US" altLang="zh-TW" b="0" i="1" smtClean="0">
                            <a:latin typeface="Cambria Math" panose="02040503050406030204" pitchFamily="18" charset="0"/>
                          </a:rPr>
                          <m:t>70</m:t>
                        </m:r>
                        <m:r>
                          <a:rPr lang="en-US" altLang="zh-TW" i="1">
                            <a:latin typeface="Cambria Math" panose="02040503050406030204" pitchFamily="18" charset="0"/>
                          </a:rPr>
                          <m:t>−1</m:t>
                        </m:r>
                        <m:r>
                          <a:rPr lang="en-US" altLang="zh-TW" b="0" i="1" smtClean="0">
                            <a:latin typeface="Cambria Math" panose="02040503050406030204" pitchFamily="18" charset="0"/>
                          </a:rPr>
                          <m:t>0</m:t>
                        </m:r>
                      </m:den>
                    </m:f>
                  </m:oMath>
                </a14:m>
                <a:endParaRPr lang="zh-TW" altLang="en-US" dirty="0"/>
              </a:p>
            </p:txBody>
          </p:sp>
        </mc:Choice>
        <mc:Fallback xmlns="">
          <p:sp>
            <p:nvSpPr>
              <p:cNvPr id="10" name="文字方塊 9">
                <a:extLst>
                  <a:ext uri="{FF2B5EF4-FFF2-40B4-BE49-F238E27FC236}">
                    <a16:creationId xmlns:a16="http://schemas.microsoft.com/office/drawing/2014/main" id="{29D92B36-B2D3-43CB-BEEB-6FBBBB5BCC56}"/>
                  </a:ext>
                </a:extLst>
              </p:cNvPr>
              <p:cNvSpPr txBox="1">
                <a:spLocks noRot="1" noChangeAspect="1" noMove="1" noResize="1" noEditPoints="1" noAdjustHandles="1" noChangeArrowheads="1" noChangeShapeType="1" noTextEdit="1"/>
              </p:cNvSpPr>
              <p:nvPr/>
            </p:nvSpPr>
            <p:spPr>
              <a:xfrm>
                <a:off x="5572299" y="2881052"/>
                <a:ext cx="2807820" cy="489814"/>
              </a:xfrm>
              <a:prstGeom prst="rect">
                <a:avLst/>
              </a:prstGeom>
              <a:blipFill>
                <a:blip r:embed="rId5"/>
                <a:stretch>
                  <a:fillRect b="-1250"/>
                </a:stretch>
              </a:blipFill>
            </p:spPr>
            <p:txBody>
              <a:bodyPr/>
              <a:lstStyle/>
              <a:p>
                <a:r>
                  <a:rPr lang="zh-TW" altLang="en-US">
                    <a:noFill/>
                  </a:rPr>
                  <a:t> </a:t>
                </a:r>
              </a:p>
            </p:txBody>
          </p:sp>
        </mc:Fallback>
      </mc:AlternateContent>
      <p:sp>
        <p:nvSpPr>
          <p:cNvPr id="11" name="橢圓 10">
            <a:extLst>
              <a:ext uri="{FF2B5EF4-FFF2-40B4-BE49-F238E27FC236}">
                <a16:creationId xmlns:a16="http://schemas.microsoft.com/office/drawing/2014/main" id="{2BD6BBCF-CEDE-4DEE-86EA-C0F7A780E5DB}"/>
              </a:ext>
            </a:extLst>
          </p:cNvPr>
          <p:cNvSpPr/>
          <p:nvPr/>
        </p:nvSpPr>
        <p:spPr>
          <a:xfrm>
            <a:off x="6156176" y="5472716"/>
            <a:ext cx="1728192" cy="737894"/>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TW" dirty="0"/>
              <a:t>C E G H</a:t>
            </a:r>
            <a:endParaRPr lang="zh-TW" altLang="en-US" dirty="0"/>
          </a:p>
        </p:txBody>
      </p:sp>
      <p:sp>
        <p:nvSpPr>
          <p:cNvPr id="12" name="矩形: 圓角 11">
            <a:extLst>
              <a:ext uri="{FF2B5EF4-FFF2-40B4-BE49-F238E27FC236}">
                <a16:creationId xmlns:a16="http://schemas.microsoft.com/office/drawing/2014/main" id="{62F511DA-F92B-4968-B89E-006ED9C0312A}"/>
              </a:ext>
            </a:extLst>
          </p:cNvPr>
          <p:cNvSpPr/>
          <p:nvPr/>
        </p:nvSpPr>
        <p:spPr>
          <a:xfrm>
            <a:off x="6156176" y="3933056"/>
            <a:ext cx="1659262" cy="83310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dirty="0"/>
              <a:t>A C E G H</a:t>
            </a:r>
            <a:endParaRPr lang="zh-TW" altLang="en-US" dirty="0"/>
          </a:p>
        </p:txBody>
      </p:sp>
      <p:sp>
        <p:nvSpPr>
          <p:cNvPr id="13" name="向下箭號 6">
            <a:extLst>
              <a:ext uri="{FF2B5EF4-FFF2-40B4-BE49-F238E27FC236}">
                <a16:creationId xmlns:a16="http://schemas.microsoft.com/office/drawing/2014/main" id="{D7036C3D-529E-4CE0-B2E2-2B4B30DE3CD5}"/>
              </a:ext>
            </a:extLst>
          </p:cNvPr>
          <p:cNvSpPr/>
          <p:nvPr/>
        </p:nvSpPr>
        <p:spPr>
          <a:xfrm>
            <a:off x="6642614" y="4833686"/>
            <a:ext cx="714452" cy="576064"/>
          </a:xfrm>
          <a:prstGeom prst="down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6886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88363E-BE27-4C9D-A3DD-99FD89842531}"/>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NSGA-II</a:t>
            </a:r>
            <a:br>
              <a:rPr lang="en-US" altLang="zh-TW"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Flowchart</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0CBAF23C-704D-443B-A5FD-14DCC2476298}"/>
              </a:ext>
            </a:extLst>
          </p:cNvPr>
          <p:cNvSpPr>
            <a:spLocks noGrp="1"/>
          </p:cNvSpPr>
          <p:nvPr>
            <p:ph type="sldNum" sz="quarter" idx="12"/>
          </p:nvPr>
        </p:nvSpPr>
        <p:spPr/>
        <p:txBody>
          <a:bodyPr/>
          <a:lstStyle/>
          <a:p>
            <a:fld id="{73DA0BB7-265A-403C-9275-D587AB510EDC}" type="slidenum">
              <a:rPr lang="zh-TW" altLang="en-US" smtClean="0"/>
              <a:pPr/>
              <a:t>26</a:t>
            </a:fld>
            <a:endParaRPr lang="zh-TW" altLang="en-US"/>
          </a:p>
        </p:txBody>
      </p:sp>
      <p:pic>
        <p:nvPicPr>
          <p:cNvPr id="5" name="圖片 4">
            <a:extLst>
              <a:ext uri="{FF2B5EF4-FFF2-40B4-BE49-F238E27FC236}">
                <a16:creationId xmlns:a16="http://schemas.microsoft.com/office/drawing/2014/main" id="{E249E4B7-A166-48C6-802F-74BD4C2AC9CA}"/>
              </a:ext>
            </a:extLst>
          </p:cNvPr>
          <p:cNvPicPr>
            <a:picLocks noChangeAspect="1"/>
          </p:cNvPicPr>
          <p:nvPr/>
        </p:nvPicPr>
        <p:blipFill>
          <a:blip r:embed="rId2"/>
          <a:stretch>
            <a:fillRect/>
          </a:stretch>
        </p:blipFill>
        <p:spPr>
          <a:xfrm>
            <a:off x="138112" y="1297770"/>
            <a:ext cx="8867775" cy="5219700"/>
          </a:xfrm>
          <a:prstGeom prst="rect">
            <a:avLst/>
          </a:prstGeom>
        </p:spPr>
      </p:pic>
    </p:spTree>
    <p:extLst>
      <p:ext uri="{BB962C8B-B14F-4D97-AF65-F5344CB8AC3E}">
        <p14:creationId xmlns:p14="http://schemas.microsoft.com/office/powerpoint/2010/main" val="3251472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49B88D-6652-4B4D-A1BD-C8DF69CD69CC}"/>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NSGA-II</a:t>
            </a:r>
            <a:br>
              <a:rPr lang="en-US" altLang="zh-TW"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Decoding Chromosome</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380E1995-DCED-4C3E-B74A-8460B497D82D}"/>
              </a:ext>
            </a:extLst>
          </p:cNvPr>
          <p:cNvSpPr>
            <a:spLocks noGrp="1"/>
          </p:cNvSpPr>
          <p:nvPr>
            <p:ph type="sldNum" sz="quarter" idx="12"/>
          </p:nvPr>
        </p:nvSpPr>
        <p:spPr/>
        <p:txBody>
          <a:bodyPr/>
          <a:lstStyle/>
          <a:p>
            <a:fld id="{73DA0BB7-265A-403C-9275-D587AB510EDC}" type="slidenum">
              <a:rPr lang="zh-TW" altLang="en-US" smtClean="0"/>
              <a:pPr/>
              <a:t>27</a:t>
            </a:fld>
            <a:endParaRPr lang="zh-TW" altLang="en-US"/>
          </a:p>
        </p:txBody>
      </p:sp>
      <p:pic>
        <p:nvPicPr>
          <p:cNvPr id="28" name="圖片 27">
            <a:extLst>
              <a:ext uri="{FF2B5EF4-FFF2-40B4-BE49-F238E27FC236}">
                <a16:creationId xmlns:a16="http://schemas.microsoft.com/office/drawing/2014/main" id="{F9281499-689D-49C3-8E89-E2D0F0EBF1EB}"/>
              </a:ext>
            </a:extLst>
          </p:cNvPr>
          <p:cNvPicPr>
            <a:picLocks noChangeAspect="1"/>
          </p:cNvPicPr>
          <p:nvPr/>
        </p:nvPicPr>
        <p:blipFill>
          <a:blip r:embed="rId2"/>
          <a:stretch>
            <a:fillRect/>
          </a:stretch>
        </p:blipFill>
        <p:spPr>
          <a:xfrm>
            <a:off x="3141442" y="3840336"/>
            <a:ext cx="2627209" cy="1726029"/>
          </a:xfrm>
          <a:prstGeom prst="rect">
            <a:avLst/>
          </a:prstGeom>
        </p:spPr>
      </p:pic>
      <p:sp>
        <p:nvSpPr>
          <p:cNvPr id="32" name="橢圓 31">
            <a:extLst>
              <a:ext uri="{FF2B5EF4-FFF2-40B4-BE49-F238E27FC236}">
                <a16:creationId xmlns:a16="http://schemas.microsoft.com/office/drawing/2014/main" id="{FD690B4C-9F30-40D5-B5CB-9E0D1CF83896}"/>
              </a:ext>
            </a:extLst>
          </p:cNvPr>
          <p:cNvSpPr/>
          <p:nvPr/>
        </p:nvSpPr>
        <p:spPr>
          <a:xfrm>
            <a:off x="3261506" y="4069017"/>
            <a:ext cx="147028"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DAA52FC0-9D60-4664-A276-95D2B2185B32}"/>
              </a:ext>
            </a:extLst>
          </p:cNvPr>
          <p:cNvSpPr/>
          <p:nvPr/>
        </p:nvSpPr>
        <p:spPr>
          <a:xfrm>
            <a:off x="4381533" y="5128151"/>
            <a:ext cx="147028"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35EA8052-BF0E-4313-A91D-AB21D242CFAA}"/>
              </a:ext>
            </a:extLst>
          </p:cNvPr>
          <p:cNvSpPr/>
          <p:nvPr/>
        </p:nvSpPr>
        <p:spPr>
          <a:xfrm>
            <a:off x="4529503" y="4789097"/>
            <a:ext cx="147028"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09C7E094-869E-498A-BB01-4DAED393CECD}"/>
              </a:ext>
            </a:extLst>
          </p:cNvPr>
          <p:cNvSpPr/>
          <p:nvPr/>
        </p:nvSpPr>
        <p:spPr>
          <a:xfrm>
            <a:off x="3628961" y="4066512"/>
            <a:ext cx="147028"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56D7FF69-251F-4E4D-9B94-AEE50FBF66E1}"/>
              </a:ext>
            </a:extLst>
          </p:cNvPr>
          <p:cNvSpPr/>
          <p:nvPr/>
        </p:nvSpPr>
        <p:spPr>
          <a:xfrm>
            <a:off x="4680018" y="5034604"/>
            <a:ext cx="147028"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AD321860-2F39-4BEF-B87E-AA40A7DF1241}"/>
              </a:ext>
            </a:extLst>
          </p:cNvPr>
          <p:cNvSpPr/>
          <p:nvPr/>
        </p:nvSpPr>
        <p:spPr>
          <a:xfrm>
            <a:off x="3261506" y="3886492"/>
            <a:ext cx="511471"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FE4E3596-C485-4314-B872-227537D5720D}"/>
              </a:ext>
            </a:extLst>
          </p:cNvPr>
          <p:cNvSpPr/>
          <p:nvPr/>
        </p:nvSpPr>
        <p:spPr>
          <a:xfrm>
            <a:off x="4346810" y="4789097"/>
            <a:ext cx="511471"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箭號: 向下 38">
            <a:extLst>
              <a:ext uri="{FF2B5EF4-FFF2-40B4-BE49-F238E27FC236}">
                <a16:creationId xmlns:a16="http://schemas.microsoft.com/office/drawing/2014/main" id="{C5683075-145F-4A89-9D39-A4F71C326417}"/>
              </a:ext>
            </a:extLst>
          </p:cNvPr>
          <p:cNvSpPr/>
          <p:nvPr/>
        </p:nvSpPr>
        <p:spPr>
          <a:xfrm>
            <a:off x="4121836" y="3151318"/>
            <a:ext cx="600443" cy="36004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8" name="橢圓 17">
                <a:extLst>
                  <a:ext uri="{FF2B5EF4-FFF2-40B4-BE49-F238E27FC236}">
                    <a16:creationId xmlns:a16="http://schemas.microsoft.com/office/drawing/2014/main" id="{A82D095D-D106-4C5E-B640-BFF7AFCC73CE}"/>
                  </a:ext>
                </a:extLst>
              </p:cNvPr>
              <p:cNvSpPr/>
              <p:nvPr/>
            </p:nvSpPr>
            <p:spPr>
              <a:xfrm>
                <a:off x="1334089" y="217283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b="0" i="1" smtClean="0">
                          <a:latin typeface="Cambria Math" panose="02040503050406030204" pitchFamily="18" charset="0"/>
                        </a:rPr>
                        <m:t>=(2, 9)</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smtClean="0">
                        <a:latin typeface="Cambria Math" panose="02040503050406030204" pitchFamily="18" charset="0"/>
                      </a:rPr>
                      <m:t>𝛽</m:t>
                    </m:r>
                    <m:r>
                      <a:rPr lang="en-US" altLang="zh-TW" sz="1200" b="0" i="1" smtClean="0">
                        <a:latin typeface="Cambria Math" panose="02040503050406030204" pitchFamily="18" charset="0"/>
                      </a:rPr>
                      <m:t>=</m:t>
                    </m:r>
                    <m:r>
                      <a:rPr lang="en-US" altLang="zh-TW" sz="1200" i="1">
                        <a:latin typeface="Cambria Math" panose="02040503050406030204" pitchFamily="18" charset="0"/>
                      </a:rPr>
                      <m:t>1</m:t>
                    </m:r>
                  </m:oMath>
                </a14:m>
                <a:r>
                  <a:rPr lang="en-US" altLang="zh-TW" sz="1200" dirty="0"/>
                  <a:t> </a:t>
                </a:r>
                <a:endParaRPr lang="zh-TW" altLang="en-US" sz="1200" dirty="0"/>
              </a:p>
            </p:txBody>
          </p:sp>
        </mc:Choice>
        <mc:Fallback xmlns="">
          <p:sp>
            <p:nvSpPr>
              <p:cNvPr id="18" name="橢圓 17">
                <a:extLst>
                  <a:ext uri="{FF2B5EF4-FFF2-40B4-BE49-F238E27FC236}">
                    <a16:creationId xmlns:a16="http://schemas.microsoft.com/office/drawing/2014/main" id="{A82D095D-D106-4C5E-B640-BFF7AFCC73CE}"/>
                  </a:ext>
                </a:extLst>
              </p:cNvPr>
              <p:cNvSpPr>
                <a:spLocks noRot="1" noChangeAspect="1" noMove="1" noResize="1" noEditPoints="1" noAdjustHandles="1" noChangeArrowheads="1" noChangeShapeType="1" noTextEdit="1"/>
              </p:cNvSpPr>
              <p:nvPr/>
            </p:nvSpPr>
            <p:spPr>
              <a:xfrm>
                <a:off x="1334089" y="2172835"/>
                <a:ext cx="1267055" cy="623327"/>
              </a:xfrm>
              <a:prstGeom prst="ellipse">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橢圓 18">
                <a:extLst>
                  <a:ext uri="{FF2B5EF4-FFF2-40B4-BE49-F238E27FC236}">
                    <a16:creationId xmlns:a16="http://schemas.microsoft.com/office/drawing/2014/main" id="{5EFD396F-0D73-47A8-A300-13A864B473B7}"/>
                  </a:ext>
                </a:extLst>
              </p:cNvPr>
              <p:cNvSpPr/>
              <p:nvPr/>
            </p:nvSpPr>
            <p:spPr>
              <a:xfrm>
                <a:off x="3895321" y="217283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2</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=0</m:t>
                      </m:r>
                    </m:oMath>
                  </m:oMathPara>
                </a14:m>
                <a:endParaRPr lang="zh-TW" altLang="en-US" sz="1200" dirty="0"/>
              </a:p>
            </p:txBody>
          </p:sp>
        </mc:Choice>
        <mc:Fallback xmlns="">
          <p:sp>
            <p:nvSpPr>
              <p:cNvPr id="19" name="橢圓 18">
                <a:extLst>
                  <a:ext uri="{FF2B5EF4-FFF2-40B4-BE49-F238E27FC236}">
                    <a16:creationId xmlns:a16="http://schemas.microsoft.com/office/drawing/2014/main" id="{5EFD396F-0D73-47A8-A300-13A864B473B7}"/>
                  </a:ext>
                </a:extLst>
              </p:cNvPr>
              <p:cNvSpPr>
                <a:spLocks noRot="1" noChangeAspect="1" noMove="1" noResize="1" noEditPoints="1" noAdjustHandles="1" noChangeArrowheads="1" noChangeShapeType="1" noTextEdit="1"/>
              </p:cNvSpPr>
              <p:nvPr/>
            </p:nvSpPr>
            <p:spPr>
              <a:xfrm>
                <a:off x="3895321" y="2172835"/>
                <a:ext cx="1267055" cy="623327"/>
              </a:xfrm>
              <a:prstGeom prst="ellipse">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橢圓 19">
                <a:extLst>
                  <a:ext uri="{FF2B5EF4-FFF2-40B4-BE49-F238E27FC236}">
                    <a16:creationId xmlns:a16="http://schemas.microsoft.com/office/drawing/2014/main" id="{F87D83E9-BFBA-4BC7-95E9-E03D8406203A}"/>
                  </a:ext>
                </a:extLst>
              </p:cNvPr>
              <p:cNvSpPr/>
              <p:nvPr/>
            </p:nvSpPr>
            <p:spPr>
              <a:xfrm>
                <a:off x="5182846" y="217306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=1</m:t>
                      </m:r>
                    </m:oMath>
                  </m:oMathPara>
                </a14:m>
                <a:endParaRPr lang="zh-TW" altLang="en-US" sz="1200" dirty="0"/>
              </a:p>
            </p:txBody>
          </p:sp>
        </mc:Choice>
        <mc:Fallback xmlns="">
          <p:sp>
            <p:nvSpPr>
              <p:cNvPr id="20" name="橢圓 19">
                <a:extLst>
                  <a:ext uri="{FF2B5EF4-FFF2-40B4-BE49-F238E27FC236}">
                    <a16:creationId xmlns:a16="http://schemas.microsoft.com/office/drawing/2014/main" id="{F87D83E9-BFBA-4BC7-95E9-E03D8406203A}"/>
                  </a:ext>
                </a:extLst>
              </p:cNvPr>
              <p:cNvSpPr>
                <a:spLocks noRot="1" noChangeAspect="1" noMove="1" noResize="1" noEditPoints="1" noAdjustHandles="1" noChangeArrowheads="1" noChangeShapeType="1" noTextEdit="1"/>
              </p:cNvSpPr>
              <p:nvPr/>
            </p:nvSpPr>
            <p:spPr>
              <a:xfrm>
                <a:off x="5182846" y="2173068"/>
                <a:ext cx="1267055" cy="623327"/>
              </a:xfrm>
              <a:prstGeom prst="ellipse">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橢圓 20">
                <a:extLst>
                  <a:ext uri="{FF2B5EF4-FFF2-40B4-BE49-F238E27FC236}">
                    <a16:creationId xmlns:a16="http://schemas.microsoft.com/office/drawing/2014/main" id="{81954BEE-5372-4D55-A41E-6B4DA12488E5}"/>
                  </a:ext>
                </a:extLst>
              </p:cNvPr>
              <p:cNvSpPr/>
              <p:nvPr/>
            </p:nvSpPr>
            <p:spPr>
              <a:xfrm>
                <a:off x="6463462" y="2172834"/>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8</m:t>
                      </m:r>
                      <m:r>
                        <a:rPr lang="en-US" altLang="zh-TW" sz="1200" i="1">
                          <a:latin typeface="Cambria Math" panose="02040503050406030204" pitchFamily="18" charset="0"/>
                        </a:rPr>
                        <m:t>, </m:t>
                      </m:r>
                      <m:r>
                        <a:rPr lang="en-US" altLang="zh-TW" sz="1200" b="0" i="1" smtClean="0">
                          <a:latin typeface="Cambria Math" panose="02040503050406030204" pitchFamily="18" charset="0"/>
                        </a:rPr>
                        <m:t>4</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0</a:t>
                </a:r>
                <a:endParaRPr lang="zh-TW" altLang="en-US" sz="1200" dirty="0"/>
              </a:p>
            </p:txBody>
          </p:sp>
        </mc:Choice>
        <mc:Fallback xmlns="">
          <p:sp>
            <p:nvSpPr>
              <p:cNvPr id="21" name="橢圓 20">
                <a:extLst>
                  <a:ext uri="{FF2B5EF4-FFF2-40B4-BE49-F238E27FC236}">
                    <a16:creationId xmlns:a16="http://schemas.microsoft.com/office/drawing/2014/main" id="{81954BEE-5372-4D55-A41E-6B4DA12488E5}"/>
                  </a:ext>
                </a:extLst>
              </p:cNvPr>
              <p:cNvSpPr>
                <a:spLocks noRot="1" noChangeAspect="1" noMove="1" noResize="1" noEditPoints="1" noAdjustHandles="1" noChangeArrowheads="1" noChangeShapeType="1" noTextEdit="1"/>
              </p:cNvSpPr>
              <p:nvPr/>
            </p:nvSpPr>
            <p:spPr>
              <a:xfrm>
                <a:off x="6463462" y="2172834"/>
                <a:ext cx="1267055" cy="623327"/>
              </a:xfrm>
              <a:prstGeom prst="ellipse">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橢圓 21">
                <a:extLst>
                  <a:ext uri="{FF2B5EF4-FFF2-40B4-BE49-F238E27FC236}">
                    <a16:creationId xmlns:a16="http://schemas.microsoft.com/office/drawing/2014/main" id="{DC10CCB4-4356-40C1-9D56-0B9E2C8600E7}"/>
                  </a:ext>
                </a:extLst>
              </p:cNvPr>
              <p:cNvSpPr/>
              <p:nvPr/>
            </p:nvSpPr>
            <p:spPr>
              <a:xfrm>
                <a:off x="2614705" y="217283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6</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=0</m:t>
                    </m:r>
                  </m:oMath>
                </a14:m>
                <a:r>
                  <a:rPr lang="en-US" altLang="zh-TW" sz="1200" dirty="0"/>
                  <a:t>   </a:t>
                </a:r>
                <a:endParaRPr lang="zh-TW" altLang="en-US" sz="1200" dirty="0"/>
              </a:p>
            </p:txBody>
          </p:sp>
        </mc:Choice>
        <mc:Fallback xmlns="">
          <p:sp>
            <p:nvSpPr>
              <p:cNvPr id="22" name="橢圓 21">
                <a:extLst>
                  <a:ext uri="{FF2B5EF4-FFF2-40B4-BE49-F238E27FC236}">
                    <a16:creationId xmlns:a16="http://schemas.microsoft.com/office/drawing/2014/main" id="{DC10CCB4-4356-40C1-9D56-0B9E2C8600E7}"/>
                  </a:ext>
                </a:extLst>
              </p:cNvPr>
              <p:cNvSpPr>
                <a:spLocks noRot="1" noChangeAspect="1" noMove="1" noResize="1" noEditPoints="1" noAdjustHandles="1" noChangeArrowheads="1" noChangeShapeType="1" noTextEdit="1"/>
              </p:cNvSpPr>
              <p:nvPr/>
            </p:nvSpPr>
            <p:spPr>
              <a:xfrm>
                <a:off x="2614705" y="2172835"/>
                <a:ext cx="1267055" cy="623327"/>
              </a:xfrm>
              <a:prstGeom prst="ellipse">
                <a:avLst/>
              </a:prstGeom>
              <a:blipFill>
                <a:blip r:embed="rId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3895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18" grpId="0" animBg="1"/>
      <p:bldP spid="19" grpId="0" animBg="1"/>
      <p:bldP spid="20" grpId="0" animBg="1"/>
      <p:bldP spid="21" grpId="0" animBg="1"/>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CE8FC8-5592-47C5-BBDE-B1EC7DA3001D}"/>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Simulation</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Parameter Setting</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A5D1261E-CFF4-4F7E-8AF7-6185723A78A1}"/>
              </a:ext>
            </a:extLst>
          </p:cNvPr>
          <p:cNvSpPr>
            <a:spLocks noGrp="1"/>
          </p:cNvSpPr>
          <p:nvPr>
            <p:ph type="sldNum" sz="quarter" idx="12"/>
          </p:nvPr>
        </p:nvSpPr>
        <p:spPr/>
        <p:txBody>
          <a:bodyPr/>
          <a:lstStyle/>
          <a:p>
            <a:fld id="{73DA0BB7-265A-403C-9275-D587AB510EDC}" type="slidenum">
              <a:rPr lang="zh-TW" altLang="en-US" smtClean="0"/>
              <a:pPr/>
              <a:t>28</a:t>
            </a:fld>
            <a:endParaRPr lang="zh-TW" altLang="en-US"/>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02E771D5-85CE-4545-82B6-BA525C6D0CE3}"/>
                  </a:ext>
                </a:extLst>
              </p:cNvPr>
              <p:cNvGraphicFramePr>
                <a:graphicFrameLocks noGrp="1"/>
              </p:cNvGraphicFramePr>
              <p:nvPr>
                <p:extLst>
                  <p:ext uri="{D42A27DB-BD31-4B8C-83A1-F6EECF244321}">
                    <p14:modId xmlns:p14="http://schemas.microsoft.com/office/powerpoint/2010/main" val="1573759200"/>
                  </p:ext>
                </p:extLst>
              </p:nvPr>
            </p:nvGraphicFramePr>
            <p:xfrm>
              <a:off x="1763688" y="1672803"/>
              <a:ext cx="5616624" cy="4861636"/>
            </p:xfrm>
            <a:graphic>
              <a:graphicData uri="http://schemas.openxmlformats.org/drawingml/2006/table">
                <a:tbl>
                  <a:tblPr firstRow="1" firstCol="1" lastRow="1" lastCol="1" bandRow="1" bandCol="1"/>
                  <a:tblGrid>
                    <a:gridCol w="3795016">
                      <a:extLst>
                        <a:ext uri="{9D8B030D-6E8A-4147-A177-3AD203B41FA5}">
                          <a16:colId xmlns:a16="http://schemas.microsoft.com/office/drawing/2014/main" val="20000"/>
                        </a:ext>
                      </a:extLst>
                    </a:gridCol>
                    <a:gridCol w="1821608">
                      <a:extLst>
                        <a:ext uri="{9D8B030D-6E8A-4147-A177-3AD203B41FA5}">
                          <a16:colId xmlns:a16="http://schemas.microsoft.com/office/drawing/2014/main" val="20001"/>
                        </a:ext>
                      </a:extLst>
                    </a:gridCol>
                  </a:tblGrid>
                  <a:tr h="406692">
                    <a:tc>
                      <a:txBody>
                        <a:bodyPr/>
                        <a:lstStyle/>
                        <a:p>
                          <a:pPr algn="ctr">
                            <a:lnSpc>
                              <a:spcPct val="150000"/>
                            </a:lnSpc>
                            <a:spcAft>
                              <a:spcPts val="0"/>
                            </a:spcAft>
                          </a:pPr>
                          <a:r>
                            <a:rPr lang="en-US" sz="1600" b="1" kern="0" dirty="0">
                              <a:effectLst/>
                              <a:latin typeface="Times New Roman" panose="02020603050405020304" pitchFamily="18" charset="0"/>
                              <a:ea typeface="標楷體" panose="03000509000000000000" pitchFamily="65" charset="-120"/>
                              <a:cs typeface="Times New Roman" panose="02020603050405020304" pitchFamily="18" charset="0"/>
                            </a:rPr>
                            <a:t>Parameters</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b="1" kern="0" dirty="0">
                              <a:effectLst/>
                              <a:latin typeface="Times New Roman" panose="02020603050405020304" pitchFamily="18" charset="0"/>
                              <a:ea typeface="標楷體" panose="03000509000000000000" pitchFamily="65" charset="-120"/>
                              <a:cs typeface="Times New Roman" panose="02020603050405020304" pitchFamily="18" charset="0"/>
                            </a:rPr>
                            <a:t>Setting</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3628">
                    <a:tc>
                      <a:txBody>
                        <a:bodyPr/>
                        <a:lstStyle/>
                        <a:p>
                          <a:pPr algn="ctr">
                            <a:lnSpc>
                              <a:spcPct val="150000"/>
                            </a:lnSpc>
                            <a:spcAft>
                              <a:spcPts val="0"/>
                            </a:spcAft>
                          </a:pPr>
                          <a:r>
                            <a:rPr lang="en-US" altLang="zh-TW" sz="1600" kern="0" dirty="0">
                              <a:effectLst/>
                              <a:latin typeface="Times New Roman" panose="02020603050405020304" pitchFamily="18" charset="0"/>
                              <a:ea typeface="新細明體" panose="02020500000000000000" pitchFamily="18" charset="-120"/>
                              <a:cs typeface="Times New Roman" panose="02020603050405020304" pitchFamily="18" charset="0"/>
                            </a:rPr>
                            <a:t>Size of venue</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15 x 20 x 2.3 </a:t>
                          </a:r>
                          <a14:m>
                            <m:oMath xmlns:m="http://schemas.openxmlformats.org/officeDocument/2006/math">
                              <m:sSup>
                                <m:sSupPr>
                                  <m:ctrlPr>
                                    <a:rPr lang="en-US" altLang="zh-TW" sz="1600" i="1" kern="0" smtClean="0">
                                      <a:effectLst/>
                                      <a:latin typeface="Cambria Math" panose="02040503050406030204" pitchFamily="18" charset="0"/>
                                      <a:ea typeface="標楷體" panose="03000509000000000000" pitchFamily="65" charset="-120"/>
                                      <a:cs typeface="Times New Roman" panose="02020603050405020304" pitchFamily="18" charset="0"/>
                                    </a:rPr>
                                  </m:ctrlPr>
                                </m:sSupPr>
                                <m:e>
                                  <m:r>
                                    <a:rPr lang="en-US" altLang="zh-TW" sz="1600" b="0" i="1" kern="0" smtClean="0">
                                      <a:effectLst/>
                                      <a:latin typeface="Cambria Math" panose="02040503050406030204" pitchFamily="18" charset="0"/>
                                      <a:ea typeface="標楷體" panose="03000509000000000000" pitchFamily="65" charset="-120"/>
                                      <a:cs typeface="Times New Roman" panose="02020603050405020304" pitchFamily="18" charset="0"/>
                                    </a:rPr>
                                    <m:t>𝑚</m:t>
                                  </m:r>
                                </m:e>
                                <m:sup>
                                  <m:r>
                                    <a:rPr lang="en-US" altLang="zh-TW" sz="1600" b="0" i="1" kern="0" smtClean="0">
                                      <a:effectLst/>
                                      <a:latin typeface="Cambria Math" panose="02040503050406030204" pitchFamily="18" charset="0"/>
                                      <a:ea typeface="標楷體" panose="03000509000000000000" pitchFamily="65" charset="-120"/>
                                      <a:cs typeface="Times New Roman" panose="02020603050405020304" pitchFamily="18" charset="0"/>
                                    </a:rPr>
                                    <m:t>3</m:t>
                                  </m:r>
                                </m:sup>
                              </m:sSup>
                            </m:oMath>
                          </a14:m>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06692">
                    <a:tc>
                      <a:txBody>
                        <a:bodyPr/>
                        <a:lstStyle/>
                        <a:p>
                          <a:pPr algn="ctr">
                            <a:lnSpc>
                              <a:spcPct val="150000"/>
                            </a:lnSpc>
                            <a:spcAft>
                              <a:spcPts val="0"/>
                            </a:spcAft>
                          </a:pPr>
                          <a:r>
                            <a:rPr lang="en-US" sz="1600" kern="0" dirty="0">
                              <a:effectLst/>
                              <a:latin typeface="Times New Roman" panose="02020603050405020304" pitchFamily="18" charset="0"/>
                              <a:ea typeface="新細明體" panose="02020500000000000000" pitchFamily="18" charset="-120"/>
                              <a:cs typeface="Times New Roman" panose="02020603050405020304" pitchFamily="18" charset="0"/>
                            </a:rPr>
                            <a:t>Number of sensor nodes</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25 ~ 125</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6692">
                    <a:tc>
                      <a:txBody>
                        <a:bodyPr/>
                        <a:lstStyle/>
                        <a:p>
                          <a:pPr algn="ctr">
                            <a:lnSpc>
                              <a:spcPct val="150000"/>
                            </a:lnSpc>
                            <a:spcAft>
                              <a:spcPts val="0"/>
                            </a:spcAft>
                          </a:pPr>
                          <a:r>
                            <a:rPr lang="en-US" sz="1600" kern="0" dirty="0">
                              <a:effectLst/>
                              <a:latin typeface="Times New Roman" panose="02020603050405020304" pitchFamily="18" charset="0"/>
                              <a:ea typeface="新細明體" panose="02020500000000000000" pitchFamily="18" charset="-120"/>
                              <a:cs typeface="Times New Roman" panose="02020603050405020304" pitchFamily="18" charset="0"/>
                            </a:rPr>
                            <a:t>Effectual charging distance</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3 </a:t>
                          </a:r>
                          <a14:m>
                            <m:oMath xmlns:m="http://schemas.openxmlformats.org/officeDocument/2006/math">
                              <m:r>
                                <a:rPr lang="en-US" sz="1600" i="1" kern="0" dirty="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Transmitted Power</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3 </a:t>
                          </a:r>
                          <a14:m>
                            <m:oMath xmlns:m="http://schemas.openxmlformats.org/officeDocument/2006/math">
                              <m:r>
                                <a:rPr lang="en-US" sz="1600" i="1" kern="0" dirty="0" smtClean="0">
                                  <a:effectLst/>
                                  <a:latin typeface="Cambria Math" panose="02040503050406030204" pitchFamily="18" charset="0"/>
                                  <a:ea typeface="標楷體" panose="03000509000000000000" pitchFamily="65" charset="-120"/>
                                  <a:cs typeface="Times New Roman" panose="02020603050405020304" pitchFamily="18" charset="0"/>
                                </a:rPr>
                                <m:t>𝑊</m:t>
                              </m:r>
                              <m:r>
                                <a:rPr lang="en-US" sz="1600" i="1" kern="0" dirty="0" smtClean="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0" dirty="0" smtClean="0">
                                  <a:effectLst/>
                                  <a:latin typeface="Cambria Math" panose="02040503050406030204" pitchFamily="18" charset="0"/>
                                  <a:ea typeface="標楷體" panose="03000509000000000000" pitchFamily="65" charset="-120"/>
                                  <a:cs typeface="Times New Roman" panose="02020603050405020304" pitchFamily="18" charset="0"/>
                                </a:rPr>
                                <m:t>𝐸𝐼𝑅𝑃</m:t>
                              </m:r>
                            </m:oMath>
                          </a14:m>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Receiver Antenna Gain </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kern="0" dirty="0">
                              <a:effectLst/>
                              <a:latin typeface="Times New Roman" panose="02020603050405020304" pitchFamily="18" charset="0"/>
                              <a:ea typeface="新細明體" panose="02020500000000000000" pitchFamily="18" charset="-120"/>
                              <a:cs typeface="Times New Roman" panose="02020603050405020304" pitchFamily="18" charset="0"/>
                            </a:rPr>
                            <a:t>6 </a:t>
                          </a:r>
                          <a14:m>
                            <m:oMath xmlns:m="http://schemas.openxmlformats.org/officeDocument/2006/math">
                              <m:r>
                                <a:rPr lang="en-US" sz="1600" i="1" kern="0" dirty="0" smtClean="0">
                                  <a:effectLst/>
                                  <a:latin typeface="Cambria Math" panose="02040503050406030204" pitchFamily="18" charset="0"/>
                                  <a:ea typeface="新細明體" panose="02020500000000000000" pitchFamily="18" charset="-120"/>
                                  <a:cs typeface="Times New Roman" panose="02020603050405020304" pitchFamily="18" charset="0"/>
                                </a:rPr>
                                <m:t>𝑑𝐵𝑖</m:t>
                              </m:r>
                            </m:oMath>
                          </a14:m>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Frequency</a:t>
                          </a:r>
                          <a:r>
                            <a:rPr lang="zh-TW" altLang="en-US" sz="1600" kern="100" dirty="0">
                              <a:effectLst/>
                              <a:latin typeface="Times New Roman" panose="02020603050405020304" pitchFamily="18" charset="0"/>
                              <a:ea typeface="新細明體" panose="02020500000000000000" pitchFamily="18" charset="-120"/>
                              <a:cs typeface="Times New Roman" panose="02020603050405020304" pitchFamily="18" charset="0"/>
                            </a:rPr>
                            <a:t> </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kern="100" dirty="0">
                              <a:effectLst/>
                              <a:latin typeface="Times New Roman" panose="02020603050405020304" pitchFamily="18" charset="0"/>
                              <a:ea typeface="新細明體" panose="02020500000000000000" pitchFamily="18" charset="-120"/>
                              <a:cs typeface="Times New Roman" panose="02020603050405020304" pitchFamily="18" charset="0"/>
                            </a:rPr>
                            <a:t>915 </a:t>
                          </a:r>
                          <a14:m>
                            <m:oMath xmlns:m="http://schemas.openxmlformats.org/officeDocument/2006/math">
                              <m:r>
                                <a:rPr lang="en-US" sz="1600" i="1" kern="100" dirty="0" smtClean="0">
                                  <a:effectLst/>
                                  <a:latin typeface="Cambria Math" panose="02040503050406030204" pitchFamily="18" charset="0"/>
                                  <a:ea typeface="新細明體" panose="02020500000000000000" pitchFamily="18" charset="-120"/>
                                  <a:cs typeface="Times New Roman" panose="02020603050405020304" pitchFamily="18" charset="0"/>
                                </a:rPr>
                                <m:t>𝑀𝐻𝑧</m:t>
                              </m:r>
                            </m:oMath>
                          </a14:m>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Population</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Crossover rate</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altLang="zh-TW" sz="1600" kern="0" dirty="0">
                              <a:effectLst/>
                              <a:latin typeface="Times New Roman" panose="02020603050405020304" pitchFamily="18" charset="0"/>
                              <a:ea typeface="新細明體" panose="02020500000000000000" pitchFamily="18" charset="-120"/>
                              <a:cs typeface="Times New Roman" panose="02020603050405020304" pitchFamily="18" charset="0"/>
                            </a:rPr>
                            <a:t>1</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Mutation rate</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0.8</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Iteration</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1000</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647647"/>
                      </a:ext>
                    </a:extLst>
                  </a:tr>
                </a:tbl>
              </a:graphicData>
            </a:graphic>
          </p:graphicFrame>
        </mc:Choice>
        <mc:Fallback xmlns="">
          <p:graphicFrame>
            <p:nvGraphicFramePr>
              <p:cNvPr id="6" name="表格 5">
                <a:extLst>
                  <a:ext uri="{FF2B5EF4-FFF2-40B4-BE49-F238E27FC236}">
                    <a16:creationId xmlns:a16="http://schemas.microsoft.com/office/drawing/2014/main" id="{02E771D5-85CE-4545-82B6-BA525C6D0CE3}"/>
                  </a:ext>
                </a:extLst>
              </p:cNvPr>
              <p:cNvGraphicFramePr>
                <a:graphicFrameLocks noGrp="1"/>
              </p:cNvGraphicFramePr>
              <p:nvPr>
                <p:extLst>
                  <p:ext uri="{D42A27DB-BD31-4B8C-83A1-F6EECF244321}">
                    <p14:modId xmlns:p14="http://schemas.microsoft.com/office/powerpoint/2010/main" val="1573759200"/>
                  </p:ext>
                </p:extLst>
              </p:nvPr>
            </p:nvGraphicFramePr>
            <p:xfrm>
              <a:off x="1763688" y="1672803"/>
              <a:ext cx="5616624" cy="4861636"/>
            </p:xfrm>
            <a:graphic>
              <a:graphicData uri="http://schemas.openxmlformats.org/drawingml/2006/table">
                <a:tbl>
                  <a:tblPr firstRow="1" firstCol="1" lastRow="1" lastCol="1" bandRow="1" bandCol="1"/>
                  <a:tblGrid>
                    <a:gridCol w="3795016">
                      <a:extLst>
                        <a:ext uri="{9D8B030D-6E8A-4147-A177-3AD203B41FA5}">
                          <a16:colId xmlns:a16="http://schemas.microsoft.com/office/drawing/2014/main" val="20000"/>
                        </a:ext>
                      </a:extLst>
                    </a:gridCol>
                    <a:gridCol w="1821608">
                      <a:extLst>
                        <a:ext uri="{9D8B030D-6E8A-4147-A177-3AD203B41FA5}">
                          <a16:colId xmlns:a16="http://schemas.microsoft.com/office/drawing/2014/main" val="20001"/>
                        </a:ext>
                      </a:extLst>
                    </a:gridCol>
                  </a:tblGrid>
                  <a:tr h="406692">
                    <a:tc>
                      <a:txBody>
                        <a:bodyPr/>
                        <a:lstStyle/>
                        <a:p>
                          <a:pPr algn="ctr">
                            <a:lnSpc>
                              <a:spcPct val="150000"/>
                            </a:lnSpc>
                            <a:spcAft>
                              <a:spcPts val="0"/>
                            </a:spcAft>
                          </a:pPr>
                          <a:r>
                            <a:rPr lang="en-US" sz="1600" b="1" kern="0" dirty="0">
                              <a:effectLst/>
                              <a:latin typeface="Times New Roman" panose="02020603050405020304" pitchFamily="18" charset="0"/>
                              <a:ea typeface="標楷體" panose="03000509000000000000" pitchFamily="65" charset="-120"/>
                              <a:cs typeface="Times New Roman" panose="02020603050405020304" pitchFamily="18" charset="0"/>
                            </a:rPr>
                            <a:t>Parameters</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b="1" kern="0" dirty="0">
                              <a:effectLst/>
                              <a:latin typeface="Times New Roman" panose="02020603050405020304" pitchFamily="18" charset="0"/>
                              <a:ea typeface="標楷體" panose="03000509000000000000" pitchFamily="65" charset="-120"/>
                              <a:cs typeface="Times New Roman" panose="02020603050405020304" pitchFamily="18" charset="0"/>
                            </a:rPr>
                            <a:t>Setting</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3628">
                    <a:tc>
                      <a:txBody>
                        <a:bodyPr/>
                        <a:lstStyle/>
                        <a:p>
                          <a:pPr algn="ctr">
                            <a:lnSpc>
                              <a:spcPct val="150000"/>
                            </a:lnSpc>
                            <a:spcAft>
                              <a:spcPts val="0"/>
                            </a:spcAft>
                          </a:pPr>
                          <a:r>
                            <a:rPr lang="en-US" altLang="zh-TW" sz="1600" kern="0" dirty="0">
                              <a:effectLst/>
                              <a:latin typeface="Times New Roman" panose="02020603050405020304" pitchFamily="18" charset="0"/>
                              <a:ea typeface="新細明體" panose="02020500000000000000" pitchFamily="18" charset="-120"/>
                              <a:cs typeface="Times New Roman" panose="02020603050405020304" pitchFamily="18" charset="0"/>
                            </a:rPr>
                            <a:t>Size of venue</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endParaRPr lang="zh-TW"/>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08696" t="-53125" r="-669" b="-482031"/>
                          </a:stretch>
                        </a:blipFill>
                      </a:tcPr>
                    </a:tc>
                    <a:extLst>
                      <a:ext uri="{0D108BD9-81ED-4DB2-BD59-A6C34878D82A}">
                        <a16:rowId xmlns:a16="http://schemas.microsoft.com/office/drawing/2014/main" val="10001"/>
                      </a:ext>
                    </a:extLst>
                  </a:tr>
                  <a:tr h="406692">
                    <a:tc>
                      <a:txBody>
                        <a:bodyPr/>
                        <a:lstStyle/>
                        <a:p>
                          <a:pPr algn="ctr">
                            <a:lnSpc>
                              <a:spcPct val="150000"/>
                            </a:lnSpc>
                            <a:spcAft>
                              <a:spcPts val="0"/>
                            </a:spcAft>
                          </a:pPr>
                          <a:r>
                            <a:rPr lang="en-US" sz="1600" kern="0" dirty="0">
                              <a:effectLst/>
                              <a:latin typeface="Times New Roman" panose="02020603050405020304" pitchFamily="18" charset="0"/>
                              <a:ea typeface="新細明體" panose="02020500000000000000" pitchFamily="18" charset="-120"/>
                              <a:cs typeface="Times New Roman" panose="02020603050405020304" pitchFamily="18" charset="0"/>
                            </a:rPr>
                            <a:t>Number of sensor nodes</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25 ~ 125</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6692">
                    <a:tc>
                      <a:txBody>
                        <a:bodyPr/>
                        <a:lstStyle/>
                        <a:p>
                          <a:pPr algn="ctr">
                            <a:lnSpc>
                              <a:spcPct val="150000"/>
                            </a:lnSpc>
                            <a:spcAft>
                              <a:spcPts val="0"/>
                            </a:spcAft>
                          </a:pPr>
                          <a:r>
                            <a:rPr lang="en-US" sz="1600" kern="0" dirty="0">
                              <a:effectLst/>
                              <a:latin typeface="Times New Roman" panose="02020603050405020304" pitchFamily="18" charset="0"/>
                              <a:ea typeface="新細明體" panose="02020500000000000000" pitchFamily="18" charset="-120"/>
                              <a:cs typeface="Times New Roman" panose="02020603050405020304" pitchFamily="18" charset="0"/>
                            </a:rPr>
                            <a:t>Effectual charging distance</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endParaRPr lang="zh-TW"/>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08696" t="-392537" r="-669" b="-720896"/>
                          </a:stretch>
                        </a:blipFill>
                      </a:tcPr>
                    </a:tc>
                    <a:extLst>
                      <a:ext uri="{0D108BD9-81ED-4DB2-BD59-A6C34878D82A}">
                        <a16:rowId xmlns:a16="http://schemas.microsoft.com/office/drawing/2014/main" val="10003"/>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Transmitted Power</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endParaRPr lang="zh-TW"/>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08696" t="-492537" r="-669" b="-620896"/>
                          </a:stretch>
                        </a:blipFill>
                      </a:tcPr>
                    </a:tc>
                    <a:extLst>
                      <a:ext uri="{0D108BD9-81ED-4DB2-BD59-A6C34878D82A}">
                        <a16:rowId xmlns:a16="http://schemas.microsoft.com/office/drawing/2014/main" val="10004"/>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Receiver Antenna Gain </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endParaRPr lang="zh-TW"/>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08696" t="-592537" r="-669" b="-520896"/>
                          </a:stretch>
                        </a:blipFill>
                      </a:tcPr>
                    </a:tc>
                    <a:extLst>
                      <a:ext uri="{0D108BD9-81ED-4DB2-BD59-A6C34878D82A}">
                        <a16:rowId xmlns:a16="http://schemas.microsoft.com/office/drawing/2014/main" val="10005"/>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Frequency</a:t>
                          </a:r>
                          <a:r>
                            <a:rPr lang="zh-TW" altLang="en-US" sz="1600" kern="100" dirty="0">
                              <a:effectLst/>
                              <a:latin typeface="Times New Roman" panose="02020603050405020304" pitchFamily="18" charset="0"/>
                              <a:ea typeface="新細明體" panose="02020500000000000000" pitchFamily="18" charset="-120"/>
                              <a:cs typeface="Times New Roman" panose="02020603050405020304" pitchFamily="18" charset="0"/>
                            </a:rPr>
                            <a:t> </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endParaRPr lang="zh-TW"/>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08696" t="-692537" r="-669" b="-420896"/>
                          </a:stretch>
                        </a:blipFill>
                      </a:tcPr>
                    </a:tc>
                    <a:extLst>
                      <a:ext uri="{0D108BD9-81ED-4DB2-BD59-A6C34878D82A}">
                        <a16:rowId xmlns:a16="http://schemas.microsoft.com/office/drawing/2014/main" val="10006"/>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Population</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Crossover rate</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altLang="zh-TW" sz="1600" kern="0" dirty="0">
                              <a:effectLst/>
                              <a:latin typeface="Times New Roman" panose="02020603050405020304" pitchFamily="18" charset="0"/>
                              <a:ea typeface="新細明體" panose="02020500000000000000" pitchFamily="18" charset="-120"/>
                              <a:cs typeface="Times New Roman" panose="02020603050405020304" pitchFamily="18" charset="0"/>
                            </a:rPr>
                            <a:t>1</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Mutation rate</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0.8</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Iteration</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1000</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647647"/>
                      </a:ext>
                    </a:extLst>
                  </a:tr>
                </a:tbl>
              </a:graphicData>
            </a:graphic>
          </p:graphicFrame>
        </mc:Fallback>
      </mc:AlternateContent>
    </p:spTree>
    <p:extLst>
      <p:ext uri="{BB962C8B-B14F-4D97-AF65-F5344CB8AC3E}">
        <p14:creationId xmlns:p14="http://schemas.microsoft.com/office/powerpoint/2010/main" val="2693306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3B70C2-5A85-4CA9-A9F7-20D8CEFDEE86}"/>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Simulation</a:t>
            </a:r>
            <a:br>
              <a:rPr lang="en-US" altLang="zh-TW"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Parameter Experiment</a:t>
            </a:r>
            <a:endParaRPr lang="zh-TW" altLang="en-US" sz="31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D515FD3E-25C8-4462-BDB4-8D44BF697E4A}"/>
              </a:ext>
            </a:extLst>
          </p:cNvPr>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Charging station vs. iterations when mutation rate is 0.8</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7AE817C7-EE4B-40CD-9DB0-3E230A15E677}"/>
              </a:ext>
            </a:extLst>
          </p:cNvPr>
          <p:cNvSpPr>
            <a:spLocks noGrp="1"/>
          </p:cNvSpPr>
          <p:nvPr>
            <p:ph type="sldNum" sz="quarter" idx="12"/>
          </p:nvPr>
        </p:nvSpPr>
        <p:spPr/>
        <p:txBody>
          <a:bodyPr/>
          <a:lstStyle/>
          <a:p>
            <a:fld id="{73DA0BB7-265A-403C-9275-D587AB510EDC}" type="slidenum">
              <a:rPr lang="zh-TW" altLang="en-US" smtClean="0"/>
              <a:pPr/>
              <a:t>29</a:t>
            </a:fld>
            <a:endParaRPr lang="zh-TW" altLang="en-US"/>
          </a:p>
        </p:txBody>
      </p:sp>
      <p:pic>
        <p:nvPicPr>
          <p:cNvPr id="7" name="圖片 6">
            <a:extLst>
              <a:ext uri="{FF2B5EF4-FFF2-40B4-BE49-F238E27FC236}">
                <a16:creationId xmlns:a16="http://schemas.microsoft.com/office/drawing/2014/main" id="{F74210EC-12AD-43A6-8F73-7042FAE46B6E}"/>
              </a:ext>
            </a:extLst>
          </p:cNvPr>
          <p:cNvPicPr>
            <a:picLocks noChangeAspect="1"/>
          </p:cNvPicPr>
          <p:nvPr/>
        </p:nvPicPr>
        <p:blipFill>
          <a:blip r:embed="rId2"/>
          <a:stretch>
            <a:fillRect/>
          </a:stretch>
        </p:blipFill>
        <p:spPr>
          <a:xfrm>
            <a:off x="1125313" y="2243890"/>
            <a:ext cx="6893373" cy="4320000"/>
          </a:xfrm>
          <a:prstGeom prst="rect">
            <a:avLst/>
          </a:prstGeom>
        </p:spPr>
      </p:pic>
    </p:spTree>
    <p:extLst>
      <p:ext uri="{BB962C8B-B14F-4D97-AF65-F5344CB8AC3E}">
        <p14:creationId xmlns:p14="http://schemas.microsoft.com/office/powerpoint/2010/main" val="1344386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Introduction</a:t>
            </a:r>
            <a:br>
              <a:rPr lang="en-US" altLang="zh-TW"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WSN</a:t>
            </a:r>
            <a:endParaRPr lang="zh-TW" altLang="en-US" sz="3100"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Wireless Sensor Networks (WSN)</a:t>
            </a:r>
          </a:p>
          <a:p>
            <a:pPr lvl="1"/>
            <a:r>
              <a:rPr lang="en-US" altLang="zh-TW" dirty="0">
                <a:latin typeface="Times New Roman" panose="02020603050405020304" pitchFamily="18" charset="0"/>
                <a:cs typeface="Times New Roman" panose="02020603050405020304" pitchFamily="18" charset="0"/>
              </a:rPr>
              <a:t>Wireless sensor nodes, relay nodes</a:t>
            </a:r>
          </a:p>
          <a:p>
            <a:pPr lvl="1"/>
            <a:r>
              <a:rPr lang="en-US" altLang="zh-TW" dirty="0">
                <a:latin typeface="Times New Roman" panose="02020603050405020304" pitchFamily="18" charset="0"/>
                <a:cs typeface="Times New Roman" panose="02020603050405020304" pitchFamily="18" charset="0"/>
              </a:rPr>
              <a:t>Advantages</a:t>
            </a:r>
          </a:p>
          <a:p>
            <a:pPr lvl="2"/>
            <a:r>
              <a:rPr lang="en-US" altLang="zh-TW" dirty="0">
                <a:latin typeface="Times New Roman" panose="02020603050405020304" pitchFamily="18" charset="0"/>
                <a:cs typeface="Times New Roman" panose="02020603050405020304" pitchFamily="18" charset="0"/>
              </a:rPr>
              <a:t>Lower cost</a:t>
            </a:r>
          </a:p>
          <a:p>
            <a:pPr lvl="2"/>
            <a:r>
              <a:rPr lang="en-US" altLang="zh-TW" dirty="0">
                <a:latin typeface="Times New Roman" panose="02020603050405020304" pitchFamily="18" charset="0"/>
                <a:cs typeface="Times New Roman" panose="02020603050405020304" pitchFamily="18" charset="0"/>
              </a:rPr>
              <a:t>Scalability</a:t>
            </a:r>
          </a:p>
          <a:p>
            <a:pPr lvl="2"/>
            <a:r>
              <a:rPr lang="en-US" altLang="zh-TW" dirty="0">
                <a:latin typeface="Times New Roman" panose="02020603050405020304" pitchFamily="18" charset="0"/>
                <a:cs typeface="Times New Roman" panose="02020603050405020304" pitchFamily="18" charset="0"/>
              </a:rPr>
              <a:t>Reliability</a:t>
            </a:r>
          </a:p>
          <a:p>
            <a:pPr lvl="2"/>
            <a:r>
              <a:rPr lang="en-US" altLang="zh-TW" dirty="0">
                <a:latin typeface="Times New Roman" panose="02020603050405020304" pitchFamily="18" charset="0"/>
                <a:cs typeface="Times New Roman" panose="02020603050405020304" pitchFamily="18" charset="0"/>
              </a:rPr>
              <a:t>Flexibility</a:t>
            </a:r>
          </a:p>
          <a:p>
            <a:pPr lvl="2"/>
            <a:r>
              <a:rPr lang="en-US" altLang="zh-TW" dirty="0">
                <a:latin typeface="Times New Roman" panose="02020603050405020304" pitchFamily="18" charset="0"/>
                <a:cs typeface="Times New Roman" panose="02020603050405020304" pitchFamily="18" charset="0"/>
              </a:rPr>
              <a:t>Ease of deployment</a:t>
            </a:r>
          </a:p>
          <a:p>
            <a:pPr lvl="1"/>
            <a:r>
              <a:rPr lang="en-US" altLang="zh-TW" dirty="0">
                <a:latin typeface="Times New Roman" panose="02020603050405020304" pitchFamily="18" charset="0"/>
                <a:cs typeface="Times New Roman" panose="02020603050405020304" pitchFamily="18" charset="0"/>
              </a:rPr>
              <a:t>Sensor nodes is limited by battery capacity</a:t>
            </a: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a:t>
            </a:fld>
            <a:endParaRPr lang="zh-TW" altLang="en-US"/>
          </a:p>
        </p:txBody>
      </p:sp>
    </p:spTree>
    <p:extLst>
      <p:ext uri="{BB962C8B-B14F-4D97-AF65-F5344CB8AC3E}">
        <p14:creationId xmlns:p14="http://schemas.microsoft.com/office/powerpoint/2010/main" val="3044685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E57394-75CD-4F4A-9803-BDBBED5F9C07}"/>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Simulation</a:t>
            </a:r>
            <a:br>
              <a:rPr lang="en-US" altLang="zh-TW"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Parameter Experiment</a:t>
            </a:r>
            <a:endParaRPr lang="zh-TW" altLang="en-US" sz="31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1B643348-EE5F-45E2-9C4A-E4EC1FC51051}"/>
              </a:ext>
            </a:extLst>
          </p:cNvPr>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Charging station vs. iterations when crossover rate is 1</a:t>
            </a:r>
            <a:endParaRPr lang="zh-TW" altLang="en-US" dirty="0">
              <a:latin typeface="Times New Roman" panose="02020603050405020304" pitchFamily="18" charset="0"/>
              <a:cs typeface="Times New Roman" panose="02020603050405020304" pitchFamily="18" charset="0"/>
            </a:endParaRPr>
          </a:p>
          <a:p>
            <a:endParaRPr lang="zh-TW" altLang="en-US" dirty="0"/>
          </a:p>
        </p:txBody>
      </p:sp>
      <p:sp>
        <p:nvSpPr>
          <p:cNvPr id="4" name="投影片編號版面配置區 3">
            <a:extLst>
              <a:ext uri="{FF2B5EF4-FFF2-40B4-BE49-F238E27FC236}">
                <a16:creationId xmlns:a16="http://schemas.microsoft.com/office/drawing/2014/main" id="{10402E7B-34F4-4CBD-8DC5-FC64BAA13FE1}"/>
              </a:ext>
            </a:extLst>
          </p:cNvPr>
          <p:cNvSpPr>
            <a:spLocks noGrp="1"/>
          </p:cNvSpPr>
          <p:nvPr>
            <p:ph type="sldNum" sz="quarter" idx="12"/>
          </p:nvPr>
        </p:nvSpPr>
        <p:spPr/>
        <p:txBody>
          <a:bodyPr/>
          <a:lstStyle/>
          <a:p>
            <a:fld id="{73DA0BB7-265A-403C-9275-D587AB510EDC}" type="slidenum">
              <a:rPr lang="zh-TW" altLang="en-US" smtClean="0"/>
              <a:pPr/>
              <a:t>30</a:t>
            </a:fld>
            <a:endParaRPr lang="zh-TW" altLang="en-US"/>
          </a:p>
        </p:txBody>
      </p:sp>
      <p:pic>
        <p:nvPicPr>
          <p:cNvPr id="5" name="圖片 4">
            <a:extLst>
              <a:ext uri="{FF2B5EF4-FFF2-40B4-BE49-F238E27FC236}">
                <a16:creationId xmlns:a16="http://schemas.microsoft.com/office/drawing/2014/main" id="{E4FBE2DD-347E-4CF7-97E0-85DC60E20D48}"/>
              </a:ext>
            </a:extLst>
          </p:cNvPr>
          <p:cNvPicPr>
            <a:picLocks noChangeAspect="1"/>
          </p:cNvPicPr>
          <p:nvPr/>
        </p:nvPicPr>
        <p:blipFill>
          <a:blip r:embed="rId2"/>
          <a:stretch>
            <a:fillRect/>
          </a:stretch>
        </p:blipFill>
        <p:spPr>
          <a:xfrm>
            <a:off x="1125314" y="2269528"/>
            <a:ext cx="6893372" cy="4320000"/>
          </a:xfrm>
          <a:prstGeom prst="rect">
            <a:avLst/>
          </a:prstGeom>
        </p:spPr>
      </p:pic>
    </p:spTree>
    <p:extLst>
      <p:ext uri="{BB962C8B-B14F-4D97-AF65-F5344CB8AC3E}">
        <p14:creationId xmlns:p14="http://schemas.microsoft.com/office/powerpoint/2010/main" val="2665473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Simulation</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Charging Station vs. Sensor Nodes</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31</a:t>
            </a:fld>
            <a:endParaRPr lang="zh-TW" altLang="en-US"/>
          </a:p>
        </p:txBody>
      </p:sp>
      <p:pic>
        <p:nvPicPr>
          <p:cNvPr id="8" name="圖片 7">
            <a:extLst>
              <a:ext uri="{FF2B5EF4-FFF2-40B4-BE49-F238E27FC236}">
                <a16:creationId xmlns:a16="http://schemas.microsoft.com/office/drawing/2014/main" id="{6E05ECFB-160B-43F8-82DE-1E69296B70AC}"/>
              </a:ext>
            </a:extLst>
          </p:cNvPr>
          <p:cNvPicPr>
            <a:picLocks noChangeAspect="1"/>
          </p:cNvPicPr>
          <p:nvPr/>
        </p:nvPicPr>
        <p:blipFill>
          <a:blip r:embed="rId3"/>
          <a:stretch>
            <a:fillRect/>
          </a:stretch>
        </p:blipFill>
        <p:spPr>
          <a:xfrm>
            <a:off x="1223628" y="1764793"/>
            <a:ext cx="6696744" cy="4196775"/>
          </a:xfrm>
          <a:prstGeom prst="rect">
            <a:avLst/>
          </a:prstGeom>
        </p:spPr>
      </p:pic>
    </p:spTree>
    <p:extLst>
      <p:ext uri="{BB962C8B-B14F-4D97-AF65-F5344CB8AC3E}">
        <p14:creationId xmlns:p14="http://schemas.microsoft.com/office/powerpoint/2010/main" val="962523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4FD527-D1C3-4426-8E61-F3A171E153BB}"/>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Simulation</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Sensor Node Average Received Power</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FDF0ECF7-05E0-4BA9-B4AA-343F7B1A19EC}"/>
              </a:ext>
            </a:extLst>
          </p:cNvPr>
          <p:cNvSpPr>
            <a:spLocks noGrp="1"/>
          </p:cNvSpPr>
          <p:nvPr>
            <p:ph type="sldNum" sz="quarter" idx="12"/>
          </p:nvPr>
        </p:nvSpPr>
        <p:spPr/>
        <p:txBody>
          <a:bodyPr/>
          <a:lstStyle/>
          <a:p>
            <a:fld id="{73DA0BB7-265A-403C-9275-D587AB510EDC}" type="slidenum">
              <a:rPr lang="zh-TW" altLang="en-US" smtClean="0"/>
              <a:pPr/>
              <a:t>32</a:t>
            </a:fld>
            <a:endParaRPr lang="zh-TW" altLang="en-US"/>
          </a:p>
        </p:txBody>
      </p:sp>
      <p:pic>
        <p:nvPicPr>
          <p:cNvPr id="7" name="圖片 6">
            <a:extLst>
              <a:ext uri="{FF2B5EF4-FFF2-40B4-BE49-F238E27FC236}">
                <a16:creationId xmlns:a16="http://schemas.microsoft.com/office/drawing/2014/main" id="{1ED61C9B-BF3A-471F-8517-6401B5C5B57E}"/>
              </a:ext>
            </a:extLst>
          </p:cNvPr>
          <p:cNvPicPr>
            <a:picLocks noChangeAspect="1"/>
          </p:cNvPicPr>
          <p:nvPr/>
        </p:nvPicPr>
        <p:blipFill>
          <a:blip r:embed="rId2"/>
          <a:stretch>
            <a:fillRect/>
          </a:stretch>
        </p:blipFill>
        <p:spPr>
          <a:xfrm>
            <a:off x="1125313" y="1703181"/>
            <a:ext cx="6893373" cy="4320000"/>
          </a:xfrm>
          <a:prstGeom prst="rect">
            <a:avLst/>
          </a:prstGeom>
        </p:spPr>
      </p:pic>
      <p:pic>
        <p:nvPicPr>
          <p:cNvPr id="5" name="圖片 4">
            <a:extLst>
              <a:ext uri="{FF2B5EF4-FFF2-40B4-BE49-F238E27FC236}">
                <a16:creationId xmlns:a16="http://schemas.microsoft.com/office/drawing/2014/main" id="{4D04F264-18D7-40F6-A5AE-1FEFFBB492BE}"/>
              </a:ext>
            </a:extLst>
          </p:cNvPr>
          <p:cNvPicPr/>
          <p:nvPr/>
        </p:nvPicPr>
        <p:blipFill rotWithShape="1">
          <a:blip r:embed="rId3">
            <a:extLst>
              <a:ext uri="{28A0092B-C50C-407E-A947-70E740481C1C}">
                <a14:useLocalDpi xmlns:a14="http://schemas.microsoft.com/office/drawing/2010/main" val="0"/>
              </a:ext>
            </a:extLst>
          </a:blip>
          <a:srcRect l="76858" t="43005" r="10826" b="52372"/>
          <a:stretch/>
        </p:blipFill>
        <p:spPr>
          <a:xfrm rot="16200000">
            <a:off x="463972" y="3762323"/>
            <a:ext cx="2585720" cy="274320"/>
          </a:xfrm>
          <a:prstGeom prst="rect">
            <a:avLst/>
          </a:prstGeom>
        </p:spPr>
      </p:pic>
    </p:spTree>
    <p:extLst>
      <p:ext uri="{BB962C8B-B14F-4D97-AF65-F5344CB8AC3E}">
        <p14:creationId xmlns:p14="http://schemas.microsoft.com/office/powerpoint/2010/main" val="507689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1F0FB5-5B47-467A-B58E-F649C310196E}"/>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Simulation</a:t>
            </a:r>
            <a:br>
              <a:rPr lang="en-US" altLang="zh-TW" sz="54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Charging Station vs. Charging Efficiency</a:t>
            </a:r>
            <a:endParaRPr lang="zh-TW" altLang="en-US" sz="3100" dirty="0"/>
          </a:p>
        </p:txBody>
      </p:sp>
      <p:sp>
        <p:nvSpPr>
          <p:cNvPr id="4" name="投影片編號版面配置區 3">
            <a:extLst>
              <a:ext uri="{FF2B5EF4-FFF2-40B4-BE49-F238E27FC236}">
                <a16:creationId xmlns:a16="http://schemas.microsoft.com/office/drawing/2014/main" id="{B77B4AE7-BB5F-453E-A014-40155A718274}"/>
              </a:ext>
            </a:extLst>
          </p:cNvPr>
          <p:cNvSpPr>
            <a:spLocks noGrp="1"/>
          </p:cNvSpPr>
          <p:nvPr>
            <p:ph type="sldNum" sz="quarter" idx="12"/>
          </p:nvPr>
        </p:nvSpPr>
        <p:spPr/>
        <p:txBody>
          <a:bodyPr/>
          <a:lstStyle/>
          <a:p>
            <a:fld id="{73DA0BB7-265A-403C-9275-D587AB510EDC}" type="slidenum">
              <a:rPr lang="zh-TW" altLang="en-US" smtClean="0"/>
              <a:pPr/>
              <a:t>33</a:t>
            </a:fld>
            <a:endParaRPr lang="zh-TW" altLang="en-US"/>
          </a:p>
        </p:txBody>
      </p:sp>
      <p:pic>
        <p:nvPicPr>
          <p:cNvPr id="3" name="圖片 2">
            <a:extLst>
              <a:ext uri="{FF2B5EF4-FFF2-40B4-BE49-F238E27FC236}">
                <a16:creationId xmlns:a16="http://schemas.microsoft.com/office/drawing/2014/main" id="{8218637C-11F1-4F43-8B02-1DF67979F44D}"/>
              </a:ext>
            </a:extLst>
          </p:cNvPr>
          <p:cNvPicPr>
            <a:picLocks noChangeAspect="1"/>
          </p:cNvPicPr>
          <p:nvPr/>
        </p:nvPicPr>
        <p:blipFill>
          <a:blip r:embed="rId2"/>
          <a:stretch>
            <a:fillRect/>
          </a:stretch>
        </p:blipFill>
        <p:spPr>
          <a:xfrm>
            <a:off x="740332" y="2335723"/>
            <a:ext cx="7663336" cy="3127519"/>
          </a:xfrm>
          <a:prstGeom prst="rect">
            <a:avLst/>
          </a:prstGeom>
        </p:spPr>
      </p:pic>
    </p:spTree>
    <p:extLst>
      <p:ext uri="{BB962C8B-B14F-4D97-AF65-F5344CB8AC3E}">
        <p14:creationId xmlns:p14="http://schemas.microsoft.com/office/powerpoint/2010/main" val="1236121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6311D8-FD5D-4BF9-8AC2-E4C59D382CBA}"/>
              </a:ext>
            </a:extLst>
          </p:cNvPr>
          <p:cNvSpPr>
            <a:spLocks noGrp="1"/>
          </p:cNvSpPr>
          <p:nvPr>
            <p:ph type="title"/>
          </p:nvPr>
        </p:nvSpPr>
        <p:spPr/>
        <p:txBody>
          <a:bodyPr>
            <a:normAutofit/>
          </a:bodyPr>
          <a:lstStyle/>
          <a:p>
            <a:r>
              <a:rPr lang="en-US" altLang="zh-TW" sz="4000" dirty="0">
                <a:latin typeface="Times New Roman" panose="02020603050405020304" pitchFamily="18" charset="0"/>
                <a:cs typeface="Times New Roman" panose="02020603050405020304" pitchFamily="18" charset="0"/>
              </a:rPr>
              <a:t>Conclusions</a:t>
            </a:r>
            <a:endParaRPr lang="zh-TW" altLang="en-US" sz="40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71747051-AFB6-4288-9478-EB91DF64FA92}"/>
              </a:ext>
            </a:extLst>
          </p:cNvPr>
          <p:cNvSpPr>
            <a:spLocks noGrp="1"/>
          </p:cNvSpPr>
          <p:nvPr>
            <p:ph idx="1"/>
          </p:nvPr>
        </p:nvSpPr>
        <p:spPr/>
        <p:txBody>
          <a:bodyPr>
            <a:normAutofit/>
          </a:bodyPr>
          <a:lstStyle/>
          <a:p>
            <a:pPr algn="just"/>
            <a:r>
              <a:rPr lang="en-US" altLang="zh-TW" sz="2400" dirty="0">
                <a:latin typeface="Times New Roman" panose="02020603050405020304" pitchFamily="18" charset="0"/>
                <a:cs typeface="Times New Roman" panose="02020603050405020304" pitchFamily="18" charset="0"/>
              </a:rPr>
              <a:t>The overall charging power obtained using the proposed approach is 5% and 8% higher than that obtained using SABC and LSABC approaches under the same number of charging stations</a:t>
            </a:r>
          </a:p>
          <a:p>
            <a:pPr algn="just"/>
            <a:r>
              <a:rPr lang="en-US" altLang="zh-TW" sz="2400" dirty="0">
                <a:latin typeface="Times New Roman" panose="02020603050405020304" pitchFamily="18" charset="0"/>
                <a:cs typeface="Times New Roman" panose="02020603050405020304" pitchFamily="18" charset="0"/>
              </a:rPr>
              <a:t>The number of charging stations obtained using NSGA-II was 6% and 1% less than that obtained using SABC and LSABC approaches under the same number of sensor nodes</a:t>
            </a:r>
          </a:p>
        </p:txBody>
      </p:sp>
      <p:sp>
        <p:nvSpPr>
          <p:cNvPr id="4" name="投影片編號版面配置區 3">
            <a:extLst>
              <a:ext uri="{FF2B5EF4-FFF2-40B4-BE49-F238E27FC236}">
                <a16:creationId xmlns:a16="http://schemas.microsoft.com/office/drawing/2014/main" id="{61D0517A-1365-466D-84D5-093CDEF7A44B}"/>
              </a:ext>
            </a:extLst>
          </p:cNvPr>
          <p:cNvSpPr>
            <a:spLocks noGrp="1"/>
          </p:cNvSpPr>
          <p:nvPr>
            <p:ph type="sldNum" sz="quarter" idx="12"/>
          </p:nvPr>
        </p:nvSpPr>
        <p:spPr/>
        <p:txBody>
          <a:bodyPr/>
          <a:lstStyle/>
          <a:p>
            <a:fld id="{73DA0BB7-265A-403C-9275-D587AB510EDC}" type="slidenum">
              <a:rPr lang="zh-TW" altLang="en-US" smtClean="0"/>
              <a:pPr/>
              <a:t>34</a:t>
            </a:fld>
            <a:endParaRPr lang="zh-TW" altLang="en-US"/>
          </a:p>
        </p:txBody>
      </p:sp>
    </p:spTree>
    <p:extLst>
      <p:ext uri="{BB962C8B-B14F-4D97-AF65-F5344CB8AC3E}">
        <p14:creationId xmlns:p14="http://schemas.microsoft.com/office/powerpoint/2010/main" val="2009978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1D0E22-6BE7-4C98-A517-BE5E1E131E52}"/>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Introduction</a:t>
            </a:r>
            <a:br>
              <a:rPr lang="en-US" altLang="zh-TW"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WRSN</a:t>
            </a:r>
            <a:endParaRPr lang="zh-TW" altLang="en-US" dirty="0"/>
          </a:p>
        </p:txBody>
      </p:sp>
      <p:sp>
        <p:nvSpPr>
          <p:cNvPr id="3" name="內容版面配置區 2">
            <a:extLst>
              <a:ext uri="{FF2B5EF4-FFF2-40B4-BE49-F238E27FC236}">
                <a16:creationId xmlns:a16="http://schemas.microsoft.com/office/drawing/2014/main" id="{1AA8EEA9-1F03-4E41-9638-98F670FCB440}"/>
              </a:ext>
            </a:extLst>
          </p:cNvPr>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Wireless Rechargeable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Sensor Network (WRSN)</a:t>
            </a:r>
          </a:p>
          <a:p>
            <a:pPr lvl="1"/>
            <a:r>
              <a:rPr lang="en-US" altLang="zh-TW" dirty="0">
                <a:latin typeface="Times New Roman" panose="02020603050405020304" pitchFamily="18" charset="0"/>
                <a:cs typeface="Times New Roman" panose="02020603050405020304" pitchFamily="18" charset="0"/>
              </a:rPr>
              <a:t>Wireless energy transfer </a:t>
            </a:r>
          </a:p>
          <a:p>
            <a:pPr lvl="1"/>
            <a:r>
              <a:rPr lang="en-US" altLang="zh-TW" dirty="0">
                <a:latin typeface="Times New Roman" panose="02020603050405020304" pitchFamily="18" charset="0"/>
                <a:cs typeface="Times New Roman" panose="02020603050405020304" pitchFamily="18" charset="0"/>
              </a:rPr>
              <a:t>Rechargeable lithium batteries</a:t>
            </a:r>
          </a:p>
          <a:p>
            <a:pPr lvl="1"/>
            <a:r>
              <a:rPr lang="en-US" altLang="zh-TW" dirty="0">
                <a:latin typeface="Times New Roman" panose="02020603050405020304" pitchFamily="18" charset="0"/>
                <a:cs typeface="Times New Roman" panose="02020603050405020304" pitchFamily="18" charset="0"/>
              </a:rPr>
              <a:t>Charging stations, sensor nodes and relay nodes</a:t>
            </a:r>
            <a:endParaRPr lang="en-US" altLang="zh-TW" b="1" dirty="0">
              <a:latin typeface="Times New Roman" panose="02020603050405020304" pitchFamily="18" charset="0"/>
              <a:cs typeface="Times New Roman" panose="02020603050405020304" pitchFamily="18" charset="0"/>
            </a:endParaRPr>
          </a:p>
          <a:p>
            <a:pPr lvl="1"/>
            <a:endParaRPr lang="zh-TW" altLang="en-US" i="1" dirty="0"/>
          </a:p>
          <a:p>
            <a:endParaRPr lang="zh-TW" altLang="en-US" dirty="0"/>
          </a:p>
        </p:txBody>
      </p:sp>
      <p:sp>
        <p:nvSpPr>
          <p:cNvPr id="4" name="投影片編號版面配置區 3">
            <a:extLst>
              <a:ext uri="{FF2B5EF4-FFF2-40B4-BE49-F238E27FC236}">
                <a16:creationId xmlns:a16="http://schemas.microsoft.com/office/drawing/2014/main" id="{932154FB-4F88-4D45-A5F4-8B071883879D}"/>
              </a:ext>
            </a:extLst>
          </p:cNvPr>
          <p:cNvSpPr>
            <a:spLocks noGrp="1"/>
          </p:cNvSpPr>
          <p:nvPr>
            <p:ph type="sldNum" sz="quarter" idx="12"/>
          </p:nvPr>
        </p:nvSpPr>
        <p:spPr/>
        <p:txBody>
          <a:bodyPr/>
          <a:lstStyle/>
          <a:p>
            <a:fld id="{73DA0BB7-265A-403C-9275-D587AB510EDC}" type="slidenum">
              <a:rPr lang="zh-TW" altLang="en-US" smtClean="0"/>
              <a:pPr/>
              <a:t>4</a:t>
            </a:fld>
            <a:endParaRPr lang="zh-TW" altLang="en-US"/>
          </a:p>
        </p:txBody>
      </p:sp>
    </p:spTree>
    <p:extLst>
      <p:ext uri="{BB962C8B-B14F-4D97-AF65-F5344CB8AC3E}">
        <p14:creationId xmlns:p14="http://schemas.microsoft.com/office/powerpoint/2010/main" val="2272277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Introduction</a:t>
            </a:r>
            <a:br>
              <a:rPr lang="en-US" altLang="zh-TW"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Wireless Charging</a:t>
            </a:r>
            <a:endParaRPr lang="zh-TW" altLang="en-US" sz="31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r>
                  <a:rPr lang="en-US" altLang="zh-TW" dirty="0">
                    <a:latin typeface="Times New Roman" panose="02020603050405020304" pitchFamily="18" charset="0"/>
                    <a:cs typeface="Times New Roman" panose="02020603050405020304" pitchFamily="18" charset="0"/>
                  </a:rPr>
                  <a:t>Radio frequency wireless charging</a:t>
                </a:r>
              </a:p>
              <a:p>
                <a:pPr lvl="1"/>
                <a:r>
                  <a:rPr lang="en-US" altLang="zh-TW" dirty="0">
                    <a:latin typeface="Times New Roman" panose="02020603050405020304" pitchFamily="18" charset="0"/>
                    <a:cs typeface="Times New Roman" panose="02020603050405020304" pitchFamily="18" charset="0"/>
                  </a:rPr>
                  <a:t>the charging range of the charger covers multiple receivers perform charging operations simultaneously</a:t>
                </a:r>
              </a:p>
              <a:p>
                <a:r>
                  <a:rPr lang="en-US" altLang="zh-TW" dirty="0" err="1">
                    <a:latin typeface="Times New Roman" panose="02020603050405020304" pitchFamily="18" charset="0"/>
                    <a:cs typeface="Times New Roman" panose="02020603050405020304" pitchFamily="18" charset="0"/>
                  </a:rPr>
                  <a:t>PowerSpot</a:t>
                </a:r>
                <a:r>
                  <a:rPr lang="en-US" altLang="zh-TW" dirty="0">
                    <a:latin typeface="Times New Roman" panose="02020603050405020304" pitchFamily="18" charset="0"/>
                    <a:cs typeface="Times New Roman" panose="02020603050405020304" pitchFamily="18" charset="0"/>
                  </a:rPr>
                  <a:t> transmitters</a:t>
                </a:r>
              </a:p>
              <a:p>
                <a:pPr lvl="1"/>
                <a:r>
                  <a:rPr lang="en-US" altLang="zh-TW" dirty="0">
                    <a:latin typeface="Times New Roman" panose="02020603050405020304" pitchFamily="18" charset="0"/>
                    <a:cs typeface="Times New Roman" panose="02020603050405020304" pitchFamily="18" charset="0"/>
                  </a:rPr>
                  <a:t>915 </a:t>
                </a:r>
                <a14:m>
                  <m:oMath xmlns:m="http://schemas.openxmlformats.org/officeDocument/2006/math">
                    <m:r>
                      <a:rPr lang="en-US" altLang="zh-TW" i="1" dirty="0">
                        <a:latin typeface="Cambria Math" panose="02040503050406030204" pitchFamily="18" charset="0"/>
                      </a:rPr>
                      <m:t>𝑀𝐻𝑧</m:t>
                    </m:r>
                  </m:oMath>
                </a14:m>
                <a:r>
                  <a:rPr lang="en-US" altLang="zh-TW" dirty="0">
                    <a:latin typeface="Times New Roman" panose="02020603050405020304" pitchFamily="18" charset="0"/>
                    <a:cs typeface="Times New Roman" panose="02020603050405020304" pitchFamily="18" charset="0"/>
                  </a:rPr>
                  <a:t> transmitter</a:t>
                </a:r>
              </a:p>
              <a:p>
                <a:pPr lvl="1"/>
                <a:r>
                  <a:rPr lang="en-US" altLang="zh-TW" dirty="0">
                    <a:latin typeface="Times New Roman" panose="02020603050405020304" pitchFamily="18" charset="0"/>
                    <a:cs typeface="Times New Roman" panose="02020603050405020304" pitchFamily="18" charset="0"/>
                  </a:rPr>
                  <a:t>directional antenna</a:t>
                </a:r>
              </a:p>
              <a:p>
                <a:pPr lvl="1"/>
                <a:r>
                  <a:rPr lang="en-US" altLang="zh-TW" dirty="0">
                    <a:latin typeface="Times New Roman" panose="02020603050405020304" pitchFamily="18" charset="0"/>
                    <a:cs typeface="Times New Roman" panose="02020603050405020304" pitchFamily="18" charset="0"/>
                  </a:rPr>
                  <a:t>maximum distance(12-14 meters)</a:t>
                </a:r>
              </a:p>
              <a:p>
                <a:pPr lvl="1"/>
                <a:r>
                  <a:rPr lang="en-US" altLang="zh-TW" dirty="0">
                    <a:latin typeface="Times New Roman" panose="02020603050405020304" pitchFamily="18" charset="0"/>
                    <a:cs typeface="Times New Roman" panose="02020603050405020304" pitchFamily="18" charset="0"/>
                  </a:rPr>
                  <a:t>Chargers up to 30 devices</a:t>
                </a:r>
              </a:p>
              <a:p>
                <a:endParaRPr lang="en-US"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333" t="-1482" r="-222"/>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73DA0BB7-265A-403C-9275-D587AB510EDC}" type="slidenum">
              <a:rPr lang="zh-TW" altLang="en-US" smtClean="0"/>
              <a:pPr/>
              <a:t>5</a:t>
            </a:fld>
            <a:endParaRPr lang="zh-TW" altLang="en-US"/>
          </a:p>
        </p:txBody>
      </p:sp>
      <p:pic>
        <p:nvPicPr>
          <p:cNvPr id="5" name="圖片 4">
            <a:extLst>
              <a:ext uri="{FF2B5EF4-FFF2-40B4-BE49-F238E27FC236}">
                <a16:creationId xmlns:a16="http://schemas.microsoft.com/office/drawing/2014/main" id="{D7825501-7AF9-423A-A5A7-9A04E1CFCBB7}"/>
              </a:ext>
            </a:extLst>
          </p:cNvPr>
          <p:cNvPicPr>
            <a:picLocks noChangeAspect="1"/>
          </p:cNvPicPr>
          <p:nvPr/>
        </p:nvPicPr>
        <p:blipFill>
          <a:blip r:embed="rId4"/>
          <a:stretch>
            <a:fillRect/>
          </a:stretch>
        </p:blipFill>
        <p:spPr>
          <a:xfrm>
            <a:off x="5759624" y="4207715"/>
            <a:ext cx="3384376" cy="2650285"/>
          </a:xfrm>
          <a:prstGeom prst="rect">
            <a:avLst/>
          </a:prstGeom>
        </p:spPr>
      </p:pic>
      <p:sp>
        <p:nvSpPr>
          <p:cNvPr id="6" name="矩形 5">
            <a:extLst>
              <a:ext uri="{FF2B5EF4-FFF2-40B4-BE49-F238E27FC236}">
                <a16:creationId xmlns:a16="http://schemas.microsoft.com/office/drawing/2014/main" id="{C81E407E-ADAA-4215-A1AE-833F19CD9097}"/>
              </a:ext>
            </a:extLst>
          </p:cNvPr>
          <p:cNvSpPr/>
          <p:nvPr/>
        </p:nvSpPr>
        <p:spPr>
          <a:xfrm>
            <a:off x="971600" y="6168916"/>
            <a:ext cx="4572000" cy="646331"/>
          </a:xfrm>
          <a:prstGeom prst="rect">
            <a:avLst/>
          </a:prstGeom>
        </p:spPr>
        <p:txBody>
          <a:bodyPr>
            <a:spAutoFit/>
          </a:bodyPr>
          <a:lstStyle/>
          <a:p>
            <a:r>
              <a:rPr lang="en-US" altLang="zh-TW" dirty="0">
                <a:hlinkClick r:id="rId5"/>
              </a:rPr>
              <a:t>https://www.powercastco.com/products/powerspot/</a:t>
            </a:r>
            <a:endParaRPr lang="zh-TW" altLang="en-US" dirty="0"/>
          </a:p>
        </p:txBody>
      </p:sp>
    </p:spTree>
    <p:extLst>
      <p:ext uri="{BB962C8B-B14F-4D97-AF65-F5344CB8AC3E}">
        <p14:creationId xmlns:p14="http://schemas.microsoft.com/office/powerpoint/2010/main" val="1806666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C459C-D0DB-4A0B-BE00-E488994E64C7}"/>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Introduction</a:t>
            </a:r>
            <a:br>
              <a:rPr lang="en-US" altLang="zh-TW" dirty="0">
                <a:latin typeface="Times New Roman" panose="02020603050405020304" pitchFamily="18" charset="0"/>
                <a:cs typeface="Times New Roman" panose="02020603050405020304" pitchFamily="18" charset="0"/>
              </a:rPr>
            </a:br>
            <a:r>
              <a:rPr lang="en-US" altLang="zh-TW" sz="3100" dirty="0" err="1">
                <a:latin typeface="Times New Roman" panose="02020603050405020304" pitchFamily="18" charset="0"/>
                <a:cs typeface="Times New Roman" panose="02020603050405020304" pitchFamily="18" charset="0"/>
              </a:rPr>
              <a:t>PowerSpot</a:t>
            </a:r>
            <a:r>
              <a:rPr lang="en-US" altLang="zh-TW" sz="3100" dirty="0">
                <a:latin typeface="Times New Roman" panose="02020603050405020304" pitchFamily="18" charset="0"/>
                <a:cs typeface="Times New Roman" panose="02020603050405020304" pitchFamily="18" charset="0"/>
              </a:rPr>
              <a:t> Transmitters</a:t>
            </a:r>
            <a:endParaRPr lang="zh-TW" altLang="en-US" sz="31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1C6B033-B2FD-4E45-8C9F-DABAB5CD9972}"/>
                  </a:ext>
                </a:extLst>
              </p:cNvPr>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Average power</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consumption per sensor</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0.6 </a:t>
                </a:r>
                <a14:m>
                  <m:oMath xmlns:m="http://schemas.openxmlformats.org/officeDocument/2006/math">
                    <m:r>
                      <a:rPr lang="en-US" altLang="zh-TW" i="1" dirty="0" smtClean="0">
                        <a:latin typeface="Cambria Math" panose="02040503050406030204" pitchFamily="18" charset="0"/>
                      </a:rPr>
                      <m:t>𝑚𝑊</m:t>
                    </m:r>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21C6B033-B2FD-4E45-8C9F-DABAB5CD9972}"/>
                  </a:ext>
                </a:extLst>
              </p:cNvPr>
              <p:cNvSpPr>
                <a:spLocks noGrp="1" noRot="1" noChangeAspect="1" noMove="1" noResize="1" noEditPoints="1" noAdjustHandles="1" noChangeArrowheads="1" noChangeShapeType="1" noTextEdit="1"/>
              </p:cNvSpPr>
              <p:nvPr>
                <p:ph idx="1"/>
              </p:nvPr>
            </p:nvSpPr>
            <p:spPr>
              <a:blipFill>
                <a:blip r:embed="rId3"/>
                <a:stretch>
                  <a:fillRect l="-1333" t="-1482"/>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2BE9666-7EAB-4500-9E20-28473085D47D}"/>
              </a:ext>
            </a:extLst>
          </p:cNvPr>
          <p:cNvSpPr>
            <a:spLocks noGrp="1"/>
          </p:cNvSpPr>
          <p:nvPr>
            <p:ph type="sldNum" sz="quarter" idx="12"/>
          </p:nvPr>
        </p:nvSpPr>
        <p:spPr/>
        <p:txBody>
          <a:bodyPr/>
          <a:lstStyle/>
          <a:p>
            <a:fld id="{73DA0BB7-265A-403C-9275-D587AB510EDC}" type="slidenum">
              <a:rPr lang="zh-TW" altLang="en-US" smtClean="0"/>
              <a:pPr/>
              <a:t>6</a:t>
            </a:fld>
            <a:endParaRPr lang="zh-TW" altLang="en-US"/>
          </a:p>
        </p:txBody>
      </p:sp>
      <p:pic>
        <p:nvPicPr>
          <p:cNvPr id="5" name="圖片 4">
            <a:extLst>
              <a:ext uri="{FF2B5EF4-FFF2-40B4-BE49-F238E27FC236}">
                <a16:creationId xmlns:a16="http://schemas.microsoft.com/office/drawing/2014/main" id="{D04038DD-499D-43D7-8F06-D1EE46968ED1}"/>
              </a:ext>
            </a:extLst>
          </p:cNvPr>
          <p:cNvPicPr>
            <a:picLocks noChangeAspect="1"/>
          </p:cNvPicPr>
          <p:nvPr/>
        </p:nvPicPr>
        <p:blipFill>
          <a:blip r:embed="rId4"/>
          <a:stretch>
            <a:fillRect/>
          </a:stretch>
        </p:blipFill>
        <p:spPr>
          <a:xfrm>
            <a:off x="521804" y="2369564"/>
            <a:ext cx="8100392" cy="2987233"/>
          </a:xfrm>
          <a:prstGeom prst="rect">
            <a:avLst/>
          </a:prstGeom>
        </p:spPr>
      </p:pic>
      <p:sp>
        <p:nvSpPr>
          <p:cNvPr id="6" name="文字方塊 5">
            <a:extLst>
              <a:ext uri="{FF2B5EF4-FFF2-40B4-BE49-F238E27FC236}">
                <a16:creationId xmlns:a16="http://schemas.microsoft.com/office/drawing/2014/main" id="{148B4996-BE33-4531-BF79-28DBF0409306}"/>
              </a:ext>
            </a:extLst>
          </p:cNvPr>
          <p:cNvSpPr txBox="1"/>
          <p:nvPr/>
        </p:nvSpPr>
        <p:spPr>
          <a:xfrm>
            <a:off x="0" y="5953657"/>
            <a:ext cx="9307356" cy="338554"/>
          </a:xfrm>
          <a:prstGeom prst="rect">
            <a:avLst/>
          </a:prstGeom>
          <a:noFill/>
        </p:spPr>
        <p:txBody>
          <a:bodyPr wrap="none" rtlCol="0">
            <a:spAutoFit/>
          </a:bodyPr>
          <a:lstStyle/>
          <a:p>
            <a:pPr marL="285750" indent="-285750">
              <a:buFont typeface="Wingdings" panose="05000000000000000000" pitchFamily="2" charset="2"/>
              <a:buChar char="ü"/>
            </a:pPr>
            <a:r>
              <a:rPr lang="en-US" altLang="zh-TW" sz="1600" dirty="0">
                <a:solidFill>
                  <a:schemeClr val="bg1">
                    <a:lumMod val="65000"/>
                  </a:schemeClr>
                </a:solidFill>
              </a:rPr>
              <a:t>Particle Swarm Optimization for Charger Deployment</a:t>
            </a:r>
            <a:r>
              <a:rPr lang="zh-TW" altLang="en-US" sz="1600" dirty="0">
                <a:solidFill>
                  <a:schemeClr val="bg1">
                    <a:lumMod val="65000"/>
                  </a:schemeClr>
                </a:solidFill>
              </a:rPr>
              <a:t> </a:t>
            </a:r>
            <a:r>
              <a:rPr lang="en-US" altLang="zh-TW" sz="1600" dirty="0">
                <a:solidFill>
                  <a:schemeClr val="bg1">
                    <a:lumMod val="65000"/>
                  </a:schemeClr>
                </a:solidFill>
              </a:rPr>
              <a:t>in Wireless Rechargeable Sensor Networks</a:t>
            </a:r>
            <a:endParaRPr lang="zh-TW" altLang="en-US" sz="1600" dirty="0">
              <a:solidFill>
                <a:schemeClr val="bg1">
                  <a:lumMod val="65000"/>
                </a:schemeClr>
              </a:solidFill>
            </a:endParaRPr>
          </a:p>
        </p:txBody>
      </p:sp>
      <p:sp>
        <p:nvSpPr>
          <p:cNvPr id="7" name="橢圓 6">
            <a:extLst>
              <a:ext uri="{FF2B5EF4-FFF2-40B4-BE49-F238E27FC236}">
                <a16:creationId xmlns:a16="http://schemas.microsoft.com/office/drawing/2014/main" id="{DF9FCA55-776D-4161-A07E-FB84D389C229}"/>
              </a:ext>
            </a:extLst>
          </p:cNvPr>
          <p:cNvSpPr/>
          <p:nvPr/>
        </p:nvSpPr>
        <p:spPr>
          <a:xfrm>
            <a:off x="683568" y="4437112"/>
            <a:ext cx="918356" cy="4320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39D934BA-DA3D-407A-9E25-DE915FB74931}"/>
              </a:ext>
            </a:extLst>
          </p:cNvPr>
          <p:cNvSpPr/>
          <p:nvPr/>
        </p:nvSpPr>
        <p:spPr>
          <a:xfrm>
            <a:off x="3707196" y="2852936"/>
            <a:ext cx="918356" cy="4320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75FDC8A4-9F34-496F-80B3-9346D641D5C7}"/>
              </a:ext>
            </a:extLst>
          </p:cNvPr>
          <p:cNvSpPr/>
          <p:nvPr/>
        </p:nvSpPr>
        <p:spPr>
          <a:xfrm>
            <a:off x="3707196" y="4437112"/>
            <a:ext cx="918356" cy="4320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a:extLst>
              <a:ext uri="{FF2B5EF4-FFF2-40B4-BE49-F238E27FC236}">
                <a16:creationId xmlns:a16="http://schemas.microsoft.com/office/drawing/2014/main" id="{1330DBDC-DE73-44E7-9C64-FEF9BB3797FA}"/>
              </a:ext>
            </a:extLst>
          </p:cNvPr>
          <p:cNvCxnSpPr>
            <a:cxnSpLocks/>
            <a:stCxn id="8" idx="4"/>
            <a:endCxn id="9" idx="0"/>
          </p:cNvCxnSpPr>
          <p:nvPr/>
        </p:nvCxnSpPr>
        <p:spPr>
          <a:xfrm>
            <a:off x="4166374" y="3284984"/>
            <a:ext cx="0" cy="115212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直線單箭頭接點 16">
            <a:extLst>
              <a:ext uri="{FF2B5EF4-FFF2-40B4-BE49-F238E27FC236}">
                <a16:creationId xmlns:a16="http://schemas.microsoft.com/office/drawing/2014/main" id="{7297D48A-0F07-4159-AB00-79A32B3E12C1}"/>
              </a:ext>
            </a:extLst>
          </p:cNvPr>
          <p:cNvCxnSpPr>
            <a:cxnSpLocks/>
            <a:stCxn id="7" idx="6"/>
          </p:cNvCxnSpPr>
          <p:nvPr/>
        </p:nvCxnSpPr>
        <p:spPr>
          <a:xfrm>
            <a:off x="1601924" y="4653136"/>
            <a:ext cx="210527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6400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7D3D25-0AF7-4F55-AEED-8DA16F698107}"/>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Introduction</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Problem</a:t>
            </a:r>
            <a:endParaRPr lang="zh-TW" altLang="en-US" sz="31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26BC8F8C-1D07-4CFA-9935-1FF8775C1DB0}"/>
              </a:ext>
            </a:extLst>
          </p:cNvPr>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Wireless charging stations are </a:t>
            </a:r>
            <a:r>
              <a:rPr lang="en-US" altLang="zh-TW" b="1" dirty="0">
                <a:latin typeface="Times New Roman" panose="02020603050405020304" pitchFamily="18" charset="0"/>
                <a:cs typeface="Times New Roman" panose="02020603050405020304" pitchFamily="18" charset="0"/>
              </a:rPr>
              <a:t>costly</a:t>
            </a:r>
            <a:r>
              <a:rPr lang="en-US" altLang="zh-TW" dirty="0">
                <a:latin typeface="Times New Roman" panose="02020603050405020304" pitchFamily="18" charset="0"/>
                <a:cs typeface="Times New Roman" panose="02020603050405020304" pitchFamily="18" charset="0"/>
              </a:rPr>
              <a:t> and have </a:t>
            </a:r>
            <a:r>
              <a:rPr lang="en-US" altLang="zh-TW" b="1" dirty="0">
                <a:latin typeface="Times New Roman" panose="02020603050405020304" pitchFamily="18" charset="0"/>
                <a:cs typeface="Times New Roman" panose="02020603050405020304" pitchFamily="18" charset="0"/>
              </a:rPr>
              <a:t>limited charging distances </a:t>
            </a:r>
          </a:p>
          <a:p>
            <a:r>
              <a:rPr lang="en-US" altLang="zh-TW" dirty="0">
                <a:latin typeface="Times New Roman" panose="02020603050405020304" pitchFamily="18" charset="0"/>
                <a:cs typeface="Times New Roman" panose="02020603050405020304" pitchFamily="18" charset="0"/>
              </a:rPr>
              <a:t>How to deploy minimize charging stations to cover all sensor nodes is an important and challenging problem</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0EFA2696-6986-4966-844C-1F658D61CB9E}"/>
              </a:ext>
            </a:extLst>
          </p:cNvPr>
          <p:cNvSpPr>
            <a:spLocks noGrp="1"/>
          </p:cNvSpPr>
          <p:nvPr>
            <p:ph type="sldNum" sz="quarter" idx="12"/>
          </p:nvPr>
        </p:nvSpPr>
        <p:spPr/>
        <p:txBody>
          <a:bodyPr/>
          <a:lstStyle/>
          <a:p>
            <a:fld id="{73DA0BB7-265A-403C-9275-D587AB510EDC}" type="slidenum">
              <a:rPr lang="zh-TW" altLang="en-US" smtClean="0"/>
              <a:pPr/>
              <a:t>7</a:t>
            </a:fld>
            <a:endParaRPr lang="zh-TW" altLang="en-US"/>
          </a:p>
        </p:txBody>
      </p:sp>
      <p:pic>
        <p:nvPicPr>
          <p:cNvPr id="9" name="圖片 8">
            <a:extLst>
              <a:ext uri="{FF2B5EF4-FFF2-40B4-BE49-F238E27FC236}">
                <a16:creationId xmlns:a16="http://schemas.microsoft.com/office/drawing/2014/main" id="{D65554E0-C885-4017-9461-FF33F8140F59}"/>
              </a:ext>
            </a:extLst>
          </p:cNvPr>
          <p:cNvPicPr>
            <a:picLocks noChangeAspect="1"/>
          </p:cNvPicPr>
          <p:nvPr/>
        </p:nvPicPr>
        <p:blipFill>
          <a:blip r:embed="rId3"/>
          <a:stretch>
            <a:fillRect/>
          </a:stretch>
        </p:blipFill>
        <p:spPr>
          <a:xfrm>
            <a:off x="6349077" y="3566629"/>
            <a:ext cx="2794923" cy="3260970"/>
          </a:xfrm>
          <a:prstGeom prst="rect">
            <a:avLst/>
          </a:prstGeom>
        </p:spPr>
      </p:pic>
    </p:spTree>
    <p:extLst>
      <p:ext uri="{BB962C8B-B14F-4D97-AF65-F5344CB8AC3E}">
        <p14:creationId xmlns:p14="http://schemas.microsoft.com/office/powerpoint/2010/main" val="872410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A15B4D-47B4-40AD-BD23-9C0A77D34E2C}"/>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Introduction</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Relate Work</a:t>
            </a:r>
            <a:endParaRPr lang="zh-TW" altLang="en-US" dirty="0"/>
          </a:p>
        </p:txBody>
      </p:sp>
      <p:sp>
        <p:nvSpPr>
          <p:cNvPr id="3" name="內容版面配置區 2">
            <a:extLst>
              <a:ext uri="{FF2B5EF4-FFF2-40B4-BE49-F238E27FC236}">
                <a16:creationId xmlns:a16="http://schemas.microsoft.com/office/drawing/2014/main" id="{F4F13C03-A734-42C9-82D0-620929A7EBDB}"/>
              </a:ext>
            </a:extLst>
          </p:cNvPr>
          <p:cNvSpPr>
            <a:spLocks noGrp="1"/>
          </p:cNvSpPr>
          <p:nvPr>
            <p:ph idx="1"/>
          </p:nvPr>
        </p:nvSpPr>
        <p:spPr/>
        <p:txBody>
          <a:bodyPr>
            <a:normAutofit/>
          </a:bodyPr>
          <a:lstStyle/>
          <a:p>
            <a:r>
              <a:rPr lang="en-US" altLang="zh-TW" dirty="0">
                <a:latin typeface="Times New Roman" panose="02020603050405020304" pitchFamily="18" charset="0"/>
                <a:cs typeface="Times New Roman" panose="02020603050405020304" pitchFamily="18" charset="0"/>
              </a:rPr>
              <a:t>Movable-charger-based planning scheme in wireless rechargeable sensor networks</a:t>
            </a:r>
            <a:r>
              <a:rPr lang="zh-TW" altLang="en-US" dirty="0">
                <a:latin typeface="Times New Roman" panose="02020603050405020304" pitchFamily="18" charset="0"/>
                <a:cs typeface="Times New Roman" panose="02020603050405020304" pitchFamily="18" charset="0"/>
              </a:rPr>
              <a:t> </a:t>
            </a:r>
            <a:endParaRPr lang="en-US" altLang="zh-TW" dirty="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 Jian </a:t>
            </a:r>
            <a:r>
              <a:rPr lang="en-US" altLang="zh-TW" i="1" dirty="0">
                <a:latin typeface="Times New Roman" panose="02020603050405020304" pitchFamily="18" charset="0"/>
                <a:cs typeface="Times New Roman" panose="02020603050405020304" pitchFamily="18" charset="0"/>
              </a:rPr>
              <a:t>et al. </a:t>
            </a:r>
            <a:r>
              <a:rPr lang="en-US" altLang="zh-TW" dirty="0">
                <a:latin typeface="Times New Roman" panose="02020603050405020304" pitchFamily="18" charset="0"/>
                <a:cs typeface="Times New Roman" panose="02020603050405020304" pitchFamily="18" charset="0"/>
              </a:rPr>
              <a:t>]</a:t>
            </a:r>
          </a:p>
          <a:p>
            <a:r>
              <a:rPr lang="en-US" altLang="zh-TW" dirty="0">
                <a:latin typeface="Times New Roman" panose="02020603050405020304" pitchFamily="18" charset="0"/>
                <a:cs typeface="Times New Roman" panose="02020603050405020304" pitchFamily="18" charset="0"/>
              </a:rPr>
              <a:t>An Efficient Charger Planning Mechanism of WRSN using Simulated Annealing Algorithm </a:t>
            </a:r>
          </a:p>
          <a:p>
            <a:pPr lvl="1"/>
            <a:r>
              <a:rPr lang="en-US" altLang="zh-TW" dirty="0">
                <a:latin typeface="Times New Roman" panose="02020603050405020304" pitchFamily="18" charset="0"/>
                <a:cs typeface="Times New Roman" panose="02020603050405020304" pitchFamily="18" charset="0"/>
              </a:rPr>
              <a:t>[ </a:t>
            </a:r>
            <a:r>
              <a:rPr lang="en-US" altLang="zh-TW" dirty="0" err="1">
                <a:latin typeface="Times New Roman" panose="02020603050405020304" pitchFamily="18" charset="0"/>
                <a:cs typeface="Times New Roman" panose="02020603050405020304" pitchFamily="18" charset="0"/>
              </a:rPr>
              <a:t>Chien</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et al. </a:t>
            </a:r>
            <a:r>
              <a:rPr lang="en-US" altLang="zh-TW" dirty="0">
                <a:latin typeface="Times New Roman" panose="02020603050405020304" pitchFamily="18" charset="0"/>
                <a:cs typeface="Times New Roman" panose="02020603050405020304" pitchFamily="18" charset="0"/>
              </a:rPr>
              <a:t>]</a:t>
            </a:r>
          </a:p>
          <a:p>
            <a:r>
              <a:rPr lang="en-US" altLang="zh-TW" dirty="0">
                <a:latin typeface="Times New Roman" panose="02020603050405020304" pitchFamily="18" charset="0"/>
                <a:cs typeface="Times New Roman" panose="02020603050405020304" pitchFamily="18" charset="0"/>
              </a:rPr>
              <a:t>Enhanced SA-based Charging Algorithm for WRSN</a:t>
            </a:r>
          </a:p>
          <a:p>
            <a:pPr lvl="1"/>
            <a:r>
              <a:rPr lang="en-US" altLang="zh-TW" dirty="0">
                <a:latin typeface="Times New Roman" panose="02020603050405020304" pitchFamily="18" charset="0"/>
                <a:cs typeface="Times New Roman" panose="02020603050405020304" pitchFamily="18" charset="0"/>
              </a:rPr>
              <a:t>[ </a:t>
            </a:r>
            <a:r>
              <a:rPr lang="en-US" altLang="zh-TW" dirty="0" err="1">
                <a:latin typeface="Times New Roman" panose="02020603050405020304" pitchFamily="18" charset="0"/>
                <a:cs typeface="Times New Roman" panose="02020603050405020304" pitchFamily="18" charset="0"/>
              </a:rPr>
              <a:t>Chien</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et al. </a:t>
            </a:r>
            <a:r>
              <a:rPr lang="en-US" altLang="zh-TW" dirty="0">
                <a:latin typeface="Times New Roman" panose="02020603050405020304" pitchFamily="18" charset="0"/>
                <a:cs typeface="Times New Roman" panose="02020603050405020304" pitchFamily="18" charset="0"/>
              </a:rPr>
              <a:t>]</a:t>
            </a:r>
          </a:p>
        </p:txBody>
      </p:sp>
      <p:sp>
        <p:nvSpPr>
          <p:cNvPr id="4" name="投影片編號版面配置區 3">
            <a:extLst>
              <a:ext uri="{FF2B5EF4-FFF2-40B4-BE49-F238E27FC236}">
                <a16:creationId xmlns:a16="http://schemas.microsoft.com/office/drawing/2014/main" id="{9B2D93BC-74D1-4E1C-93AF-1A570A942FA1}"/>
              </a:ext>
            </a:extLst>
          </p:cNvPr>
          <p:cNvSpPr>
            <a:spLocks noGrp="1"/>
          </p:cNvSpPr>
          <p:nvPr>
            <p:ph type="sldNum" sz="quarter" idx="12"/>
          </p:nvPr>
        </p:nvSpPr>
        <p:spPr/>
        <p:txBody>
          <a:bodyPr/>
          <a:lstStyle/>
          <a:p>
            <a:fld id="{73DA0BB7-265A-403C-9275-D587AB510EDC}" type="slidenum">
              <a:rPr lang="zh-TW" altLang="en-US" smtClean="0"/>
              <a:pPr/>
              <a:t>8</a:t>
            </a:fld>
            <a:endParaRPr lang="zh-TW" altLang="en-US"/>
          </a:p>
        </p:txBody>
      </p:sp>
    </p:spTree>
    <p:extLst>
      <p:ext uri="{BB962C8B-B14F-4D97-AF65-F5344CB8AC3E}">
        <p14:creationId xmlns:p14="http://schemas.microsoft.com/office/powerpoint/2010/main" val="1874231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AC5ADC-DED7-4EB5-BD61-A672FF4BA1C9}"/>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Introduction</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Purpose</a:t>
            </a:r>
            <a:endParaRPr lang="zh-TW" altLang="en-US" dirty="0"/>
          </a:p>
        </p:txBody>
      </p:sp>
      <p:sp>
        <p:nvSpPr>
          <p:cNvPr id="3" name="內容版面配置區 2">
            <a:extLst>
              <a:ext uri="{FF2B5EF4-FFF2-40B4-BE49-F238E27FC236}">
                <a16:creationId xmlns:a16="http://schemas.microsoft.com/office/drawing/2014/main" id="{E9B2A025-85AB-4F9C-B76E-C8E7E1F7F58E}"/>
              </a:ext>
            </a:extLst>
          </p:cNvPr>
          <p:cNvSpPr>
            <a:spLocks noGrp="1"/>
          </p:cNvSpPr>
          <p:nvPr>
            <p:ph idx="1"/>
          </p:nvPr>
        </p:nvSpPr>
        <p:spPr/>
        <p:txBody>
          <a:bodyPr>
            <a:normAutofit/>
          </a:bodyPr>
          <a:lstStyle/>
          <a:p>
            <a:r>
              <a:rPr lang="en-US" altLang="zh-TW" dirty="0">
                <a:latin typeface="Times New Roman" panose="02020603050405020304" pitchFamily="18" charset="0"/>
                <a:cs typeface="Times New Roman" panose="02020603050405020304" pitchFamily="18" charset="0"/>
              </a:rPr>
              <a:t>Previous methods do reduce the number of charging stations</a:t>
            </a:r>
          </a:p>
          <a:p>
            <a:pPr lvl="1"/>
            <a:r>
              <a:rPr lang="en-US" altLang="zh-TW" dirty="0">
                <a:latin typeface="Times New Roman" panose="02020603050405020304" pitchFamily="18" charset="0"/>
                <a:cs typeface="Times New Roman" panose="02020603050405020304" pitchFamily="18" charset="0"/>
              </a:rPr>
              <a:t>Not consider the charging efficiency of each sensor node</a:t>
            </a:r>
          </a:p>
          <a:p>
            <a:pPr algn="just"/>
            <a:r>
              <a:rPr lang="en-US" altLang="zh-TW" dirty="0">
                <a:latin typeface="Times New Roman" panose="02020603050405020304" pitchFamily="18" charset="0"/>
                <a:cs typeface="Times New Roman" panose="02020603050405020304" pitchFamily="18" charset="0"/>
              </a:rPr>
              <a:t>When the distance between sensor node and charging station decreases, the charging efficiency will be increased</a:t>
            </a:r>
          </a:p>
          <a:p>
            <a:r>
              <a:rPr lang="en-US" altLang="zh-TW" dirty="0">
                <a:latin typeface="Times New Roman" panose="02020603050405020304" pitchFamily="18" charset="0"/>
                <a:cs typeface="Times New Roman" panose="02020603050405020304" pitchFamily="18" charset="0"/>
              </a:rPr>
              <a:t>Goals</a:t>
            </a:r>
          </a:p>
          <a:p>
            <a:pPr lvl="1"/>
            <a:r>
              <a:rPr lang="en-US" altLang="zh-TW" dirty="0">
                <a:latin typeface="Times New Roman" panose="02020603050405020304" pitchFamily="18" charset="0"/>
                <a:cs typeface="Times New Roman" panose="02020603050405020304" pitchFamily="18" charset="0"/>
              </a:rPr>
              <a:t>Reduce charging stations</a:t>
            </a:r>
          </a:p>
          <a:p>
            <a:pPr lvl="1"/>
            <a:r>
              <a:rPr lang="en-US" altLang="zh-TW" dirty="0">
                <a:latin typeface="Times New Roman" panose="02020603050405020304" pitchFamily="18" charset="0"/>
                <a:cs typeface="Times New Roman" panose="02020603050405020304" pitchFamily="18" charset="0"/>
              </a:rPr>
              <a:t>Increase charging efficiency</a:t>
            </a:r>
          </a:p>
          <a:p>
            <a:endParaRPr lang="zh-TW" altLang="en-US" dirty="0">
              <a:latin typeface="Times New Roman" panose="02020603050405020304" pitchFamily="18" charset="0"/>
              <a:cs typeface="Times New Roman" panose="02020603050405020304" pitchFamily="18" charset="0"/>
            </a:endParaRPr>
          </a:p>
          <a:p>
            <a:endParaRPr lang="zh-TW" altLang="en-US" dirty="0"/>
          </a:p>
        </p:txBody>
      </p:sp>
      <p:sp>
        <p:nvSpPr>
          <p:cNvPr id="4" name="投影片編號版面配置區 3">
            <a:extLst>
              <a:ext uri="{FF2B5EF4-FFF2-40B4-BE49-F238E27FC236}">
                <a16:creationId xmlns:a16="http://schemas.microsoft.com/office/drawing/2014/main" id="{5550E9BE-1889-4065-881A-A7CAF0016468}"/>
              </a:ext>
            </a:extLst>
          </p:cNvPr>
          <p:cNvSpPr>
            <a:spLocks noGrp="1"/>
          </p:cNvSpPr>
          <p:nvPr>
            <p:ph type="sldNum" sz="quarter" idx="12"/>
          </p:nvPr>
        </p:nvSpPr>
        <p:spPr/>
        <p:txBody>
          <a:bodyPr/>
          <a:lstStyle/>
          <a:p>
            <a:fld id="{73DA0BB7-265A-403C-9275-D587AB510EDC}" type="slidenum">
              <a:rPr lang="zh-TW" altLang="en-US" smtClean="0"/>
              <a:pPr/>
              <a:t>9</a:t>
            </a:fld>
            <a:endParaRPr lang="zh-TW" altLang="en-US"/>
          </a:p>
        </p:txBody>
      </p:sp>
    </p:spTree>
    <p:extLst>
      <p:ext uri="{BB962C8B-B14F-4D97-AF65-F5344CB8AC3E}">
        <p14:creationId xmlns:p14="http://schemas.microsoft.com/office/powerpoint/2010/main" val="4169794960"/>
      </p:ext>
    </p:extLst>
  </p:cSld>
  <p:clrMapOvr>
    <a:masterClrMapping/>
  </p:clrMapOvr>
</p:sld>
</file>

<file path=ppt/theme/theme1.xml><?xml version="1.0" encoding="utf-8"?>
<a:theme xmlns:a="http://schemas.openxmlformats.org/drawingml/2006/main" name="佈景主題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古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訂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佈景主題1</Template>
  <TotalTime>36528</TotalTime>
  <Words>1572</Words>
  <Application>Microsoft Office PowerPoint</Application>
  <PresentationFormat>如螢幕大小 (4:3)</PresentationFormat>
  <Paragraphs>428</Paragraphs>
  <Slides>34</Slides>
  <Notes>12</Notes>
  <HiddenSlides>0</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34</vt:i4>
      </vt:variant>
    </vt:vector>
  </HeadingPairs>
  <TitlesOfParts>
    <vt:vector size="44" baseType="lpstr">
      <vt:lpstr>微軟正黑體</vt:lpstr>
      <vt:lpstr>新細明體</vt:lpstr>
      <vt:lpstr>標楷體</vt:lpstr>
      <vt:lpstr>Arial</vt:lpstr>
      <vt:lpstr>Calibri</vt:lpstr>
      <vt:lpstr>Cambria Math</vt:lpstr>
      <vt:lpstr>Times New Roman</vt:lpstr>
      <vt:lpstr>Wingdings</vt:lpstr>
      <vt:lpstr>佈景主題1</vt:lpstr>
      <vt:lpstr>自訂設計</vt:lpstr>
      <vt:lpstr>Using Non-dominated Sorting Genetic Algorithm-II for Charging Station Deployment in Wireless Rechargeable Sensor Networks</vt:lpstr>
      <vt:lpstr>Outline</vt:lpstr>
      <vt:lpstr>Introduction WSN</vt:lpstr>
      <vt:lpstr>Introduction WRSN</vt:lpstr>
      <vt:lpstr>Introduction Wireless Charging</vt:lpstr>
      <vt:lpstr>Introduction PowerSpot Transmitters</vt:lpstr>
      <vt:lpstr>Introduction Problem</vt:lpstr>
      <vt:lpstr>Introduction Relate Work</vt:lpstr>
      <vt:lpstr>Introduction Purpose</vt:lpstr>
      <vt:lpstr>Problem Definition WRSN Network Model</vt:lpstr>
      <vt:lpstr>Problem Definition Mathematical Model</vt:lpstr>
      <vt:lpstr>Problem Definition Wireless Charging Model</vt:lpstr>
      <vt:lpstr>Method Two Step</vt:lpstr>
      <vt:lpstr>Movable-Charger-based Algorithm</vt:lpstr>
      <vt:lpstr>Movable-Charger-based Algorithm </vt:lpstr>
      <vt:lpstr>NSGA-II</vt:lpstr>
      <vt:lpstr>NSGA-II Encoding Chromosome</vt:lpstr>
      <vt:lpstr>NSGA-II Initialize (Random)</vt:lpstr>
      <vt:lpstr>NSGA-II Crossover</vt:lpstr>
      <vt:lpstr>NSGA-II Mutation</vt:lpstr>
      <vt:lpstr>NSGA-II Selection</vt:lpstr>
      <vt:lpstr>NSGA-II Nondominated vs. Dominated</vt:lpstr>
      <vt:lpstr>NSGA-II Non-dominated Sorting</vt:lpstr>
      <vt:lpstr>NSGA-II Crowding Distance</vt:lpstr>
      <vt:lpstr>NSGA-II Crowding Distance</vt:lpstr>
      <vt:lpstr>NSGA-II Flowchart</vt:lpstr>
      <vt:lpstr>NSGA-II Decoding Chromosome</vt:lpstr>
      <vt:lpstr>Simulation Parameter Setting</vt:lpstr>
      <vt:lpstr>Simulation Parameter Experiment</vt:lpstr>
      <vt:lpstr>Simulation Parameter Experiment</vt:lpstr>
      <vt:lpstr>Simulation Charging Station vs. Sensor Nodes</vt:lpstr>
      <vt:lpstr>Simulation Sensor Node Average Received Power</vt:lpstr>
      <vt:lpstr>Simulation Charging Station vs. Charging Efficiency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user</dc:creator>
  <cp:lastModifiedBy>翔崳 胡</cp:lastModifiedBy>
  <cp:revision>732</cp:revision>
  <cp:lastPrinted>2020-06-12T04:27:55Z</cp:lastPrinted>
  <dcterms:modified xsi:type="dcterms:W3CDTF">2020-07-01T04:25:34Z</dcterms:modified>
</cp:coreProperties>
</file>